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410" r:id="rId2"/>
    <p:sldId id="441" r:id="rId3"/>
    <p:sldId id="442" r:id="rId4"/>
    <p:sldId id="452" r:id="rId5"/>
    <p:sldId id="476" r:id="rId6"/>
    <p:sldId id="477" r:id="rId7"/>
    <p:sldId id="478" r:id="rId8"/>
    <p:sldId id="491" r:id="rId9"/>
    <p:sldId id="485" r:id="rId10"/>
    <p:sldId id="490" r:id="rId11"/>
    <p:sldId id="492" r:id="rId12"/>
    <p:sldId id="480" r:id="rId13"/>
    <p:sldId id="489" r:id="rId14"/>
    <p:sldId id="484" r:id="rId15"/>
  </p:sldIdLst>
  <p:sldSz cx="9144000" cy="5143500" type="screen16x9"/>
  <p:notesSz cx="6858000" cy="9144000"/>
  <p:defaultTextStyle>
    <a:defPPr>
      <a:defRPr lang="en-US"/>
    </a:defPPr>
    <a:lvl1pPr marL="0" algn="l" defTabSz="9133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697" algn="l" defTabSz="9133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394" algn="l" defTabSz="9133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094" algn="l" defTabSz="9133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787" algn="l" defTabSz="9133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480" algn="l" defTabSz="9133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0182" algn="l" defTabSz="9133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6876" algn="l" defTabSz="9133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3571" algn="l" defTabSz="9133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5DC39"/>
    <a:srgbClr val="F79646"/>
    <a:srgbClr val="F68920"/>
    <a:srgbClr val="404040"/>
    <a:srgbClr val="92D050"/>
    <a:srgbClr val="00B0F0"/>
    <a:srgbClr val="4A4A4A"/>
    <a:srgbClr val="FF0066"/>
    <a:srgbClr val="BD1A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39" autoAdjust="0"/>
    <p:restoredTop sz="99918" autoAdjust="0"/>
  </p:normalViewPr>
  <p:slideViewPr>
    <p:cSldViewPr>
      <p:cViewPr varScale="1">
        <p:scale>
          <a:sx n="183" d="100"/>
          <a:sy n="183" d="100"/>
        </p:scale>
        <p:origin x="-288" y="-112"/>
      </p:cViewPr>
      <p:guideLst>
        <p:guide orient="horz" pos="1668"/>
        <p:guide pos="109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23064-CD7B-564C-A6F1-6B2D5C7051A5}" type="datetimeFigureOut">
              <a:rPr lang="en-US" smtClean="0"/>
              <a:t>5/16/14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D90FC-1607-4A4B-B8BE-353249CAA3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227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1D877-F7B8-4E46-B5FD-5C0004D657FE}" type="datetimeFigureOut">
              <a:rPr lang="en-US" smtClean="0"/>
              <a:t>5/16/14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C9F45-6BF4-425C-B6BC-17048751A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558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3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697" algn="l" defTabSz="9133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394" algn="l" defTabSz="9133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094" algn="l" defTabSz="9133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6787" algn="l" defTabSz="9133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3480" algn="l" defTabSz="9133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182" algn="l" defTabSz="9133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6876" algn="l" defTabSz="9133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571" algn="l" defTabSz="9133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At Aditi we do Systems of Engagement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Talk about the So What of the Merger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Talk about our Cloud expertise across the key platforms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WANT PEOPLE IN ROOM TO KNOW WE DO AWS, SALESFORCE, MOBILE PLATFORMS – NOT JUST AZURE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QUESTION: how do we feel about Oracle logo being there? (</a:t>
            </a:r>
            <a:r>
              <a:rPr lang="en-US" baseline="0" dirty="0" err="1" smtClean="0"/>
              <a:t>jonathan</a:t>
            </a:r>
            <a:r>
              <a:rPr lang="en-US" baseline="0" dirty="0" smtClean="0"/>
              <a:t> addition for retail sector cred) – is this a mistake?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NOW I WOULD LIKE YOU TO MEET ONE OF OUR PARTNERS AT APPCELERATOR, MICHAEL KING IS VP ENTERPRISE STRATEGY AT APPCELERATOR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C9F45-6BF4-425C-B6BC-17048751AD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55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C9F45-6BF4-425C-B6BC-17048751AD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3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 us know if you want to say something Deepak </a:t>
            </a:r>
            <a:r>
              <a:rPr lang="en-US" dirty="0" smtClean="0">
                <a:sym typeface="Wingdings"/>
              </a:rPr>
              <a:t>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C9F45-6BF4-425C-B6BC-17048751ADD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887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4892505"/>
            <a:ext cx="533400" cy="273844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C7C739E9-B401-45D2-B2D3-CE79AE1ADEC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501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800" y="344260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4892505"/>
            <a:ext cx="533400" cy="273844"/>
          </a:xfrm>
          <a:prstGeom prst="rect">
            <a:avLst/>
          </a:prstGeom>
        </p:spPr>
        <p:txBody>
          <a:bodyPr/>
          <a:lstStyle>
            <a:lvl1pPr marL="0" marR="0" indent="0" algn="l" defTabSz="9133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lvl1pPr>
          </a:lstStyle>
          <a:p>
            <a:fld id="{C7C739E9-B401-45D2-B2D3-CE79AE1ADEC1}" type="slidenum">
              <a:rPr lang="en-US" sz="8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1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800" y="344260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4892505"/>
            <a:ext cx="533400" cy="273844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7C739E9-B401-45D2-B2D3-CE79AE1ADEC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55425" y="1226450"/>
            <a:ext cx="7872687" cy="3457575"/>
          </a:xfrm>
          <a:prstGeom prst="rect">
            <a:avLst/>
          </a:prstGeom>
        </p:spPr>
        <p:txBody>
          <a:bodyPr/>
          <a:lstStyle>
            <a:lvl1pPr>
              <a:defRPr>
                <a:latin typeface="Museo Sans 100"/>
                <a:cs typeface="Museo Sans 10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0776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5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6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2180039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Museo Sans 100"/>
                <a:cs typeface="Museo Sans 100"/>
              </a:defRPr>
            </a:lvl1pPr>
            <a:lvl2pPr marL="45669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3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0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678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34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018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6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35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4892505"/>
            <a:ext cx="533400" cy="273844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Museo Sans 100"/>
                <a:ea typeface="Segoe UI" pitchFamily="34" charset="0"/>
                <a:cs typeface="Museo Sans 100"/>
              </a:defRPr>
            </a:lvl1pPr>
          </a:lstStyle>
          <a:p>
            <a:fld id="{C7C739E9-B401-45D2-B2D3-CE79AE1ADEC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526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6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Museo Sans 100"/>
                <a:cs typeface="Museo Sans 100"/>
              </a:defRPr>
            </a:lvl1pPr>
            <a:lvl2pPr>
              <a:defRPr sz="2400">
                <a:latin typeface="Museo Sans 100"/>
                <a:cs typeface="Museo Sans 100"/>
              </a:defRPr>
            </a:lvl2pPr>
            <a:lvl3pPr>
              <a:defRPr sz="2000">
                <a:latin typeface="Museo Sans 100"/>
                <a:cs typeface="Museo Sans 100"/>
              </a:defRPr>
            </a:lvl3pPr>
            <a:lvl4pPr>
              <a:defRPr sz="1800">
                <a:latin typeface="Museo Sans 100"/>
                <a:cs typeface="Museo Sans 100"/>
              </a:defRPr>
            </a:lvl4pPr>
            <a:lvl5pPr>
              <a:defRPr sz="1800">
                <a:latin typeface="Museo Sans 100"/>
                <a:cs typeface="Museo Sans 10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6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Museo Sans 100"/>
                <a:cs typeface="Museo Sans 100"/>
              </a:defRPr>
            </a:lvl1pPr>
            <a:lvl2pPr>
              <a:defRPr sz="2400">
                <a:latin typeface="Museo Sans 100"/>
                <a:cs typeface="Museo Sans 100"/>
              </a:defRPr>
            </a:lvl2pPr>
            <a:lvl3pPr>
              <a:defRPr sz="2000">
                <a:latin typeface="Museo Sans 100"/>
                <a:cs typeface="Museo Sans 100"/>
              </a:defRPr>
            </a:lvl3pPr>
            <a:lvl4pPr>
              <a:defRPr sz="1800">
                <a:latin typeface="Museo Sans 100"/>
                <a:cs typeface="Museo Sans 100"/>
              </a:defRPr>
            </a:lvl4pPr>
            <a:lvl5pPr>
              <a:defRPr sz="1800">
                <a:latin typeface="Museo Sans 100"/>
                <a:cs typeface="Museo Sans 10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4892505"/>
            <a:ext cx="533400" cy="273844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7C739E9-B401-45D2-B2D3-CE79AE1ADEC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60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5532438" y="1841500"/>
            <a:ext cx="2956872" cy="9223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Museo Sans 100"/>
                <a:cs typeface="Museo Sans 100"/>
              </a:defRPr>
            </a:lvl1pPr>
          </a:lstStyle>
          <a:p>
            <a:r>
              <a:rPr lang="en-US" dirty="0" smtClean="0"/>
              <a:t>Client Logo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035300" y="2917395"/>
            <a:ext cx="5454650" cy="3456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aseline="0">
                <a:solidFill>
                  <a:schemeClr val="accent1"/>
                </a:solidFill>
                <a:latin typeface="Museo Sans 100"/>
                <a:cs typeface="Museo Sans 100"/>
              </a:defRPr>
            </a:lvl1pPr>
          </a:lstStyle>
          <a:p>
            <a:pPr lvl="0"/>
            <a:r>
              <a:rPr lang="en-US" dirty="0" smtClean="0"/>
              <a:t>PRESENTATION TITLE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035300" y="3301445"/>
            <a:ext cx="5454650" cy="26883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latin typeface="Museo Sans 100"/>
                <a:cs typeface="Museo Sans 100"/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991514" y="3877519"/>
            <a:ext cx="1498435" cy="65288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 baseline="0">
                <a:latin typeface="Museo Sans 100"/>
                <a:cs typeface="Museo Sans 100"/>
              </a:defRPr>
            </a:lvl1pPr>
          </a:lstStyle>
          <a:p>
            <a:pPr lvl="0"/>
            <a:r>
              <a:rPr lang="en-US" dirty="0" smtClean="0"/>
              <a:t>Month Day, Year</a:t>
            </a:r>
          </a:p>
          <a:p>
            <a:pPr lvl="0"/>
            <a:r>
              <a:rPr lang="en-US" dirty="0" smtClean="0"/>
              <a:t>First Last</a:t>
            </a:r>
          </a:p>
          <a:p>
            <a:pPr lvl="0"/>
            <a:r>
              <a:rPr lang="en-US" dirty="0" smtClean="0"/>
              <a:t>First Last</a:t>
            </a:r>
          </a:p>
        </p:txBody>
      </p:sp>
    </p:spTree>
    <p:extLst>
      <p:ext uri="{BB962C8B-B14F-4D97-AF65-F5344CB8AC3E}">
        <p14:creationId xmlns:p14="http://schemas.microsoft.com/office/powerpoint/2010/main" val="4175284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800" y="344260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4892505"/>
            <a:ext cx="533400" cy="273844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7C739E9-B401-45D2-B2D3-CE79AE1ADEC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55425" y="1226450"/>
            <a:ext cx="7872687" cy="3457575"/>
          </a:xfrm>
          <a:prstGeom prst="rect">
            <a:avLst/>
          </a:prstGeom>
        </p:spPr>
        <p:txBody>
          <a:bodyPr/>
          <a:lstStyle>
            <a:lvl1pPr>
              <a:defRPr>
                <a:latin typeface="Museo Sans 100"/>
                <a:cs typeface="Museo Sans 10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2813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0" y="784385"/>
            <a:ext cx="9144000" cy="0"/>
          </a:xfrm>
          <a:prstGeom prst="line">
            <a:avLst/>
          </a:prstGeom>
          <a:ln>
            <a:solidFill>
              <a:srgbClr val="E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evron 4"/>
          <p:cNvSpPr/>
          <p:nvPr userDrawn="1"/>
        </p:nvSpPr>
        <p:spPr>
          <a:xfrm>
            <a:off x="8305800" y="681306"/>
            <a:ext cx="205028" cy="205028"/>
          </a:xfrm>
          <a:prstGeom prst="chevron">
            <a:avLst/>
          </a:prstGeom>
          <a:solidFill>
            <a:srgbClr val="E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 userDrawn="1"/>
        </p:nvSpPr>
        <p:spPr>
          <a:xfrm>
            <a:off x="259422" y="726670"/>
            <a:ext cx="114300" cy="1143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diti_Corp_Icon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14" y="259906"/>
            <a:ext cx="1463486" cy="163266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28600" y="205979"/>
            <a:ext cx="6629400" cy="384571"/>
          </a:xfrm>
        </p:spPr>
        <p:txBody>
          <a:bodyPr>
            <a:noAutofit/>
          </a:bodyPr>
          <a:lstStyle>
            <a:lvl1pPr algn="l">
              <a:defRPr sz="2400">
                <a:solidFill>
                  <a:srgbClr val="E9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029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4260"/>
            <a:ext cx="8229600" cy="857250"/>
          </a:xfrm>
          <a:prstGeom prst="rect">
            <a:avLst/>
          </a:prstGeom>
        </p:spPr>
        <p:txBody>
          <a:bodyPr vert="horz" lIns="91341" tIns="45668" rIns="91341" bIns="4566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4892505"/>
            <a:ext cx="533400" cy="273844"/>
          </a:xfrm>
          <a:prstGeom prst="rect">
            <a:avLst/>
          </a:prstGeom>
        </p:spPr>
        <p:txBody>
          <a:bodyPr lIns="91368" tIns="45684" rIns="91368" bIns="45684"/>
          <a:lstStyle>
            <a:lvl1pPr>
              <a:defRPr sz="800">
                <a:solidFill>
                  <a:schemeClr val="accent4"/>
                </a:solidFill>
                <a:latin typeface="Museo Sans 100"/>
                <a:cs typeface="Museo Sans 100"/>
              </a:defRPr>
            </a:lvl1pPr>
          </a:lstStyle>
          <a:p>
            <a:fld id="{C7C739E9-B401-45D2-B2D3-CE79AE1ADEC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70640" y="4837645"/>
            <a:ext cx="8602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diti_Corp_Icons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805" y="4935056"/>
            <a:ext cx="1192360" cy="133019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270640" y="344260"/>
            <a:ext cx="8602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84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6" r:id="rId2"/>
    <p:sldLayoutId id="2147483759" r:id="rId3"/>
    <p:sldLayoutId id="2147483663" r:id="rId4"/>
    <p:sldLayoutId id="2147483664" r:id="rId5"/>
    <p:sldLayoutId id="2147483761" r:id="rId6"/>
    <p:sldLayoutId id="2147483760" r:id="rId7"/>
    <p:sldLayoutId id="2147483762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3394" rtl="0" eaLnBrk="1" latinLnBrk="0" hangingPunct="1">
        <a:spcBef>
          <a:spcPct val="0"/>
        </a:spcBef>
        <a:buNone/>
        <a:defRPr sz="2800" kern="1200">
          <a:solidFill>
            <a:schemeClr val="accent1"/>
          </a:solidFill>
          <a:latin typeface="Museo Sans 100"/>
          <a:ea typeface="Segoe UI" pitchFamily="34" charset="0"/>
          <a:cs typeface="Museo Sans 100"/>
        </a:defRPr>
      </a:lvl1pPr>
    </p:titleStyle>
    <p:bodyStyle>
      <a:lvl1pPr marL="0" indent="0" algn="l" defTabSz="913394" rtl="0" eaLnBrk="1" latinLnBrk="0" hangingPunct="1">
        <a:spcBef>
          <a:spcPct val="20000"/>
        </a:spcBef>
        <a:buFont typeface="Arial" pitchFamily="34" charset="0"/>
        <a:buNone/>
        <a:defRPr sz="2200" kern="1200">
          <a:solidFill>
            <a:schemeClr val="tx1"/>
          </a:solidFill>
          <a:latin typeface="Segoe UI Light" pitchFamily="34" charset="0"/>
          <a:ea typeface="+mn-ea"/>
          <a:cs typeface="+mn-cs"/>
        </a:defRPr>
      </a:lvl1pPr>
      <a:lvl2pPr marL="742132" indent="-285436" algn="l" defTabSz="913394" rtl="0" eaLnBrk="1" latinLnBrk="0" hangingPunct="1">
        <a:spcBef>
          <a:spcPct val="20000"/>
        </a:spcBef>
        <a:buFont typeface="Arial" pitchFamily="34" charset="0"/>
        <a:buChar char="•"/>
        <a:defRPr sz="1800" kern="1200" baseline="0">
          <a:solidFill>
            <a:schemeClr val="accent6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13386" indent="0" algn="l" defTabSz="913394" rtl="0" eaLnBrk="1" latinLnBrk="0" hangingPunct="1">
        <a:spcBef>
          <a:spcPct val="20000"/>
        </a:spcBef>
        <a:buFont typeface="Arial" pitchFamily="34" charset="0"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598443" indent="-228354" algn="l" defTabSz="913394" rtl="0" eaLnBrk="1" latinLnBrk="0" hangingPunct="1">
        <a:spcBef>
          <a:spcPct val="200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5134" indent="-228354" algn="l" defTabSz="91339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1829" indent="-228354" algn="l" defTabSz="91339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8528" indent="-228354" algn="l" defTabSz="91339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5223" indent="-228354" algn="l" defTabSz="91339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1921" indent="-228354" algn="l" defTabSz="91339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97" algn="l" defTabSz="913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394" algn="l" defTabSz="913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094" algn="l" defTabSz="913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787" algn="l" defTabSz="913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480" algn="l" defTabSz="913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182" algn="l" defTabSz="913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876" algn="l" defTabSz="913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571" algn="l" defTabSz="913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microsoft.com/office/2007/relationships/hdphoto" Target="../media/hdphoto1.wdp"/><Relationship Id="rId5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jpeg"/><Relationship Id="rId8" Type="http://schemas.openxmlformats.org/officeDocument/2006/relationships/image" Target="../media/image23.jpe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jpeg"/><Relationship Id="rId15" Type="http://schemas.openxmlformats.org/officeDocument/2006/relationships/image" Target="../media/image37.png"/><Relationship Id="rId16" Type="http://schemas.openxmlformats.org/officeDocument/2006/relationships/image" Target="../media/image38.png"/><Relationship Id="rId17" Type="http://schemas.openxmlformats.org/officeDocument/2006/relationships/image" Target="../media/image39.png"/><Relationship Id="rId18" Type="http://schemas.openxmlformats.org/officeDocument/2006/relationships/image" Target="../media/image40.png"/><Relationship Id="rId1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5" Type="http://schemas.openxmlformats.org/officeDocument/2006/relationships/image" Target="../media/image28.png"/><Relationship Id="rId6" Type="http://schemas.openxmlformats.org/officeDocument/2006/relationships/image" Target="../media/image20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35300" y="2994205"/>
            <a:ext cx="5454650" cy="7681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dirty="0" smtClean="0">
                <a:latin typeface="Helvetica"/>
                <a:cs typeface="Helvetica"/>
              </a:rPr>
              <a:t>One Lifetime Conversation </a:t>
            </a:r>
          </a:p>
          <a:p>
            <a:pPr>
              <a:lnSpc>
                <a:spcPct val="70000"/>
              </a:lnSpc>
            </a:pPr>
            <a:r>
              <a:rPr lang="en-US" dirty="0" smtClean="0">
                <a:latin typeface="Helvetica"/>
                <a:cs typeface="Helvetica"/>
              </a:rPr>
              <a:t>with your Customers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72734" y="3685495"/>
            <a:ext cx="4417215" cy="614480"/>
          </a:xfrm>
        </p:spPr>
        <p:txBody>
          <a:bodyPr/>
          <a:lstStyle/>
          <a:p>
            <a:r>
              <a:rPr lang="en-US" sz="1200" dirty="0" smtClean="0">
                <a:latin typeface="Helvetica"/>
                <a:cs typeface="Helvetica"/>
              </a:rPr>
              <a:t>PIVOTING AROUND SYSTEMS OF ENGAGEMENT TO TRANSFORM BUSINESS AND GROW REVENUE</a:t>
            </a:r>
            <a:endParaRPr lang="en-US" sz="900" dirty="0">
              <a:solidFill>
                <a:schemeClr val="accent1"/>
              </a:solidFill>
              <a:latin typeface="Helvetica"/>
              <a:cs typeface="Helvetica"/>
            </a:endParaRPr>
          </a:p>
          <a:p>
            <a:endParaRPr lang="en-US" sz="900" dirty="0" smtClean="0">
              <a:solidFill>
                <a:schemeClr val="accent1"/>
              </a:solidFill>
              <a:latin typeface="Helvetica"/>
              <a:cs typeface="Helvetica"/>
            </a:endParaRPr>
          </a:p>
          <a:p>
            <a:r>
              <a:rPr lang="en-US" sz="900" dirty="0" smtClean="0">
                <a:solidFill>
                  <a:schemeClr val="accent1"/>
                </a:solidFill>
                <a:latin typeface="Helvetica"/>
                <a:cs typeface="Helvetica"/>
              </a:rPr>
              <a:t>DATE 2014</a:t>
            </a:r>
            <a:endParaRPr lang="en-US" sz="900" dirty="0">
              <a:solidFill>
                <a:schemeClr val="accent1"/>
              </a:solidFill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035" y="1785570"/>
            <a:ext cx="9398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30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C739E9-B401-45D2-B2D3-CE79AE1ADEC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77772" y="805120"/>
            <a:ext cx="2765160" cy="2638204"/>
          </a:xfrm>
          <a:prstGeom prst="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339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697" algn="l" defTabSz="91339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394" algn="l" defTabSz="91339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094" algn="l" defTabSz="91339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6787" algn="l" defTabSz="91339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480" algn="l" defTabSz="91339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182" algn="l" defTabSz="91339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6876" algn="l" defTabSz="91339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3571" algn="l" defTabSz="913394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z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5855" y="805120"/>
            <a:ext cx="2765160" cy="2651067"/>
          </a:xfrm>
          <a:prstGeom prst="rect">
            <a:avLst/>
          </a:prstGeom>
          <a:solidFill>
            <a:srgbClr val="A5DC3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5856" y="3585938"/>
            <a:ext cx="3917309" cy="1174898"/>
          </a:xfrm>
          <a:prstGeom prst="rect">
            <a:avLst/>
          </a:prstGeom>
          <a:solidFill>
            <a:srgbClr val="FFC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04635" y="805120"/>
            <a:ext cx="2765160" cy="2651069"/>
          </a:xfrm>
          <a:prstGeom prst="rect">
            <a:avLst/>
          </a:prstGeom>
          <a:solidFill>
            <a:srgbClr val="00B0F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458" y="1566452"/>
            <a:ext cx="410998" cy="655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598539" y="842989"/>
            <a:ext cx="2019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/>
                <a:ea typeface="Segoe UI" panose="020B0502040204020203" pitchFamily="34" charset="0"/>
                <a:cs typeface="Calibri"/>
              </a:rPr>
              <a:t>PERSONALIZATION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Calibri"/>
                <a:ea typeface="Segoe UI" panose="020B0502040204020203" pitchFamily="34" charset="0"/>
                <a:cs typeface="Calibri"/>
              </a:rPr>
              <a:t>Connect to the Customer</a:t>
            </a:r>
            <a:endParaRPr lang="en-US" sz="1400" dirty="0">
              <a:solidFill>
                <a:schemeClr val="bg1"/>
              </a:solidFill>
              <a:latin typeface="Calibri"/>
              <a:ea typeface="Segoe UI" panose="020B0502040204020203" pitchFamily="34" charset="0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3428" y="842989"/>
            <a:ext cx="1779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/>
                <a:ea typeface="Segoe UI" panose="020B0502040204020203" pitchFamily="34" charset="0"/>
                <a:cs typeface="Calibri"/>
              </a:rPr>
              <a:t>OMNI-CHANNEL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Calibri"/>
                <a:ea typeface="Segoe UI" panose="020B0502040204020203" pitchFamily="34" charset="0"/>
                <a:cs typeface="Calibri"/>
              </a:rPr>
              <a:t>Connect the Channels</a:t>
            </a:r>
            <a:endParaRPr lang="en-US" sz="1400" dirty="0">
              <a:solidFill>
                <a:schemeClr val="bg1"/>
              </a:solidFill>
              <a:latin typeface="Calibri"/>
              <a:ea typeface="Segoe UI" panose="020B0502040204020203" pitchFamily="34" charset="0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31897" y="842989"/>
            <a:ext cx="2296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/>
                <a:ea typeface="Segoe UI" panose="020B0502040204020203" pitchFamily="34" charset="0"/>
                <a:cs typeface="Calibri"/>
              </a:rPr>
              <a:t>SINGLE VIEW OF CUSTOMER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Calibri"/>
                <a:ea typeface="Segoe UI" panose="020B0502040204020203" pitchFamily="34" charset="0"/>
                <a:cs typeface="Calibri"/>
              </a:rPr>
              <a:t>Connect the Context</a:t>
            </a:r>
            <a:endParaRPr lang="en-US" sz="1400" dirty="0">
              <a:solidFill>
                <a:schemeClr val="bg1"/>
              </a:solidFill>
              <a:latin typeface="Calibri"/>
              <a:ea typeface="Segoe UI" panose="020B0502040204020203" pitchFamily="34" charset="0"/>
              <a:cs typeface="Calibri"/>
            </a:endParaRPr>
          </a:p>
        </p:txBody>
      </p:sp>
      <p:sp>
        <p:nvSpPr>
          <p:cNvPr id="11" name="Freeform 84"/>
          <p:cNvSpPr>
            <a:spLocks noEditPoints="1"/>
          </p:cNvSpPr>
          <p:nvPr/>
        </p:nvSpPr>
        <p:spPr bwMode="black">
          <a:xfrm>
            <a:off x="501070" y="3992736"/>
            <a:ext cx="585213" cy="576075"/>
          </a:xfrm>
          <a:custGeom>
            <a:avLst/>
            <a:gdLst>
              <a:gd name="T0" fmla="*/ 604 w 1838"/>
              <a:gd name="T1" fmla="*/ 253 h 2192"/>
              <a:gd name="T2" fmla="*/ 1159 w 1838"/>
              <a:gd name="T3" fmla="*/ 963 h 2192"/>
              <a:gd name="T4" fmla="*/ 1105 w 1838"/>
              <a:gd name="T5" fmla="*/ 573 h 2192"/>
              <a:gd name="T6" fmla="*/ 214 w 1838"/>
              <a:gd name="T7" fmla="*/ 0 h 2192"/>
              <a:gd name="T8" fmla="*/ 1159 w 1838"/>
              <a:gd name="T9" fmla="*/ 694 h 2192"/>
              <a:gd name="T10" fmla="*/ 1088 w 1838"/>
              <a:gd name="T11" fmla="*/ 764 h 2192"/>
              <a:gd name="T12" fmla="*/ 284 w 1838"/>
              <a:gd name="T13" fmla="*/ 198 h 2192"/>
              <a:gd name="T14" fmla="*/ 214 w 1838"/>
              <a:gd name="T15" fmla="*/ 128 h 2192"/>
              <a:gd name="T16" fmla="*/ 1443 w 1838"/>
              <a:gd name="T17" fmla="*/ 262 h 2192"/>
              <a:gd name="T18" fmla="*/ 1309 w 1838"/>
              <a:gd name="T19" fmla="*/ 1063 h 2192"/>
              <a:gd name="T20" fmla="*/ 903 w 1838"/>
              <a:gd name="T21" fmla="*/ 764 h 2192"/>
              <a:gd name="T22" fmla="*/ 639 w 1838"/>
              <a:gd name="T23" fmla="*/ 952 h 2192"/>
              <a:gd name="T24" fmla="*/ 704 w 1838"/>
              <a:gd name="T25" fmla="*/ 1683 h 2192"/>
              <a:gd name="T26" fmla="*/ 767 w 1838"/>
              <a:gd name="T27" fmla="*/ 1191 h 2192"/>
              <a:gd name="T28" fmla="*/ 1683 w 1838"/>
              <a:gd name="T29" fmla="*/ 390 h 2192"/>
              <a:gd name="T30" fmla="*/ 1443 w 1838"/>
              <a:gd name="T31" fmla="*/ 134 h 2192"/>
              <a:gd name="T32" fmla="*/ 960 w 1838"/>
              <a:gd name="T33" fmla="*/ 198 h 2192"/>
              <a:gd name="T34" fmla="*/ 704 w 1838"/>
              <a:gd name="T35" fmla="*/ 1555 h 2192"/>
              <a:gd name="T36" fmla="*/ 775 w 1838"/>
              <a:gd name="T37" fmla="*/ 1484 h 2192"/>
              <a:gd name="T38" fmla="*/ 704 w 1838"/>
              <a:gd name="T39" fmla="*/ 694 h 2192"/>
              <a:gd name="T40" fmla="*/ 1631 w 1838"/>
              <a:gd name="T41" fmla="*/ 128 h 2192"/>
              <a:gd name="T42" fmla="*/ 1560 w 1838"/>
              <a:gd name="T43" fmla="*/ 198 h 2192"/>
              <a:gd name="T44" fmla="*/ 1230 w 1838"/>
              <a:gd name="T45" fmla="*/ 198 h 2192"/>
              <a:gd name="T46" fmla="*/ 1159 w 1838"/>
              <a:gd name="T47" fmla="*/ 128 h 2192"/>
              <a:gd name="T48" fmla="*/ 1823 w 1838"/>
              <a:gd name="T49" fmla="*/ 1484 h 2192"/>
              <a:gd name="T50" fmla="*/ 1553 w 1838"/>
              <a:gd name="T51" fmla="*/ 1670 h 2192"/>
              <a:gd name="T52" fmla="*/ 1362 w 1838"/>
              <a:gd name="T53" fmla="*/ 1922 h 2192"/>
              <a:gd name="T54" fmla="*/ 1177 w 1838"/>
              <a:gd name="T55" fmla="*/ 2192 h 2192"/>
              <a:gd name="T56" fmla="*/ 1639 w 1838"/>
              <a:gd name="T57" fmla="*/ 2192 h 2192"/>
              <a:gd name="T58" fmla="*/ 1177 w 1838"/>
              <a:gd name="T59" fmla="*/ 2064 h 2192"/>
              <a:gd name="T60" fmla="*/ 1247 w 1838"/>
              <a:gd name="T61" fmla="*/ 1993 h 2192"/>
              <a:gd name="T62" fmla="*/ 1695 w 1838"/>
              <a:gd name="T63" fmla="*/ 1484 h 2192"/>
              <a:gd name="T64" fmla="*/ 1624 w 1838"/>
              <a:gd name="T65" fmla="*/ 1414 h 2192"/>
              <a:gd name="T66" fmla="*/ 1639 w 1838"/>
              <a:gd name="T67" fmla="*/ 1922 h 2192"/>
              <a:gd name="T68" fmla="*/ 1133 w 1838"/>
              <a:gd name="T69" fmla="*/ 1678 h 2192"/>
              <a:gd name="T70" fmla="*/ 1177 w 1838"/>
              <a:gd name="T71" fmla="*/ 1286 h 2192"/>
              <a:gd name="T72" fmla="*/ 807 w 1838"/>
              <a:gd name="T73" fmla="*/ 1823 h 2192"/>
              <a:gd name="T74" fmla="*/ 384 w 1838"/>
              <a:gd name="T75" fmla="*/ 1922 h 2192"/>
              <a:gd name="T76" fmla="*/ 412 w 1838"/>
              <a:gd name="T77" fmla="*/ 764 h 2192"/>
              <a:gd name="T78" fmla="*/ 157 w 1838"/>
              <a:gd name="T79" fmla="*/ 955 h 2192"/>
              <a:gd name="T80" fmla="*/ 199 w 1838"/>
              <a:gd name="T81" fmla="*/ 2192 h 2192"/>
              <a:gd name="T82" fmla="*/ 704 w 1838"/>
              <a:gd name="T83" fmla="*/ 2192 h 2192"/>
              <a:gd name="T84" fmla="*/ 1133 w 1838"/>
              <a:gd name="T85" fmla="*/ 1678 h 2192"/>
              <a:gd name="T86" fmla="*/ 1177 w 1838"/>
              <a:gd name="T87" fmla="*/ 1555 h 2192"/>
              <a:gd name="T88" fmla="*/ 199 w 1838"/>
              <a:gd name="T89" fmla="*/ 2064 h 2192"/>
              <a:gd name="T90" fmla="*/ 270 w 1838"/>
              <a:gd name="T91" fmla="*/ 1993 h 2192"/>
              <a:gd name="T92" fmla="*/ 143 w 1838"/>
              <a:gd name="T93" fmla="*/ 764 h 2192"/>
              <a:gd name="T94" fmla="*/ 214 w 1838"/>
              <a:gd name="T95" fmla="*/ 835 h 2192"/>
              <a:gd name="T96" fmla="*/ 704 w 1838"/>
              <a:gd name="T97" fmla="*/ 192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838" h="2192">
                <a:moveTo>
                  <a:pt x="214" y="397"/>
                </a:moveTo>
                <a:cubicBezTo>
                  <a:pt x="304" y="397"/>
                  <a:pt x="381" y="336"/>
                  <a:pt x="405" y="253"/>
                </a:cubicBezTo>
                <a:cubicBezTo>
                  <a:pt x="604" y="253"/>
                  <a:pt x="604" y="253"/>
                  <a:pt x="604" y="253"/>
                </a:cubicBezTo>
                <a:cubicBezTo>
                  <a:pt x="998" y="647"/>
                  <a:pt x="998" y="647"/>
                  <a:pt x="998" y="647"/>
                </a:cubicBezTo>
                <a:cubicBezTo>
                  <a:pt x="974" y="680"/>
                  <a:pt x="960" y="720"/>
                  <a:pt x="960" y="764"/>
                </a:cubicBezTo>
                <a:cubicBezTo>
                  <a:pt x="960" y="874"/>
                  <a:pt x="1049" y="963"/>
                  <a:pt x="1159" y="963"/>
                </a:cubicBezTo>
                <a:cubicBezTo>
                  <a:pt x="1268" y="963"/>
                  <a:pt x="1358" y="874"/>
                  <a:pt x="1358" y="764"/>
                </a:cubicBezTo>
                <a:cubicBezTo>
                  <a:pt x="1358" y="655"/>
                  <a:pt x="1268" y="566"/>
                  <a:pt x="1159" y="566"/>
                </a:cubicBezTo>
                <a:cubicBezTo>
                  <a:pt x="1140" y="566"/>
                  <a:pt x="1122" y="568"/>
                  <a:pt x="1105" y="573"/>
                </a:cubicBezTo>
                <a:cubicBezTo>
                  <a:pt x="657" y="125"/>
                  <a:pt x="657" y="125"/>
                  <a:pt x="657" y="125"/>
                </a:cubicBezTo>
                <a:cubicBezTo>
                  <a:pt x="398" y="125"/>
                  <a:pt x="398" y="125"/>
                  <a:pt x="398" y="125"/>
                </a:cubicBezTo>
                <a:cubicBezTo>
                  <a:pt x="369" y="51"/>
                  <a:pt x="297" y="0"/>
                  <a:pt x="214" y="0"/>
                </a:cubicBezTo>
                <a:cubicBezTo>
                  <a:pt x="104" y="0"/>
                  <a:pt x="15" y="89"/>
                  <a:pt x="15" y="198"/>
                </a:cubicBezTo>
                <a:cubicBezTo>
                  <a:pt x="15" y="308"/>
                  <a:pt x="104" y="397"/>
                  <a:pt x="214" y="397"/>
                </a:cubicBezTo>
                <a:close/>
                <a:moveTo>
                  <a:pt x="1159" y="694"/>
                </a:moveTo>
                <a:cubicBezTo>
                  <a:pt x="1198" y="694"/>
                  <a:pt x="1230" y="725"/>
                  <a:pt x="1230" y="764"/>
                </a:cubicBezTo>
                <a:cubicBezTo>
                  <a:pt x="1230" y="803"/>
                  <a:pt x="1198" y="835"/>
                  <a:pt x="1159" y="835"/>
                </a:cubicBezTo>
                <a:cubicBezTo>
                  <a:pt x="1120" y="835"/>
                  <a:pt x="1088" y="803"/>
                  <a:pt x="1088" y="764"/>
                </a:cubicBezTo>
                <a:cubicBezTo>
                  <a:pt x="1088" y="725"/>
                  <a:pt x="1120" y="694"/>
                  <a:pt x="1159" y="694"/>
                </a:cubicBezTo>
                <a:close/>
                <a:moveTo>
                  <a:pt x="214" y="128"/>
                </a:moveTo>
                <a:cubicBezTo>
                  <a:pt x="253" y="128"/>
                  <a:pt x="284" y="159"/>
                  <a:pt x="284" y="198"/>
                </a:cubicBezTo>
                <a:cubicBezTo>
                  <a:pt x="284" y="237"/>
                  <a:pt x="253" y="269"/>
                  <a:pt x="214" y="269"/>
                </a:cubicBezTo>
                <a:cubicBezTo>
                  <a:pt x="175" y="269"/>
                  <a:pt x="143" y="237"/>
                  <a:pt x="143" y="198"/>
                </a:cubicBezTo>
                <a:cubicBezTo>
                  <a:pt x="143" y="159"/>
                  <a:pt x="175" y="128"/>
                  <a:pt x="214" y="128"/>
                </a:cubicBezTo>
                <a:close/>
                <a:moveTo>
                  <a:pt x="1159" y="397"/>
                </a:moveTo>
                <a:cubicBezTo>
                  <a:pt x="1246" y="397"/>
                  <a:pt x="1320" y="341"/>
                  <a:pt x="1347" y="262"/>
                </a:cubicBezTo>
                <a:cubicBezTo>
                  <a:pt x="1443" y="262"/>
                  <a:pt x="1443" y="262"/>
                  <a:pt x="1443" y="262"/>
                </a:cubicBezTo>
                <a:cubicBezTo>
                  <a:pt x="1461" y="317"/>
                  <a:pt x="1503" y="360"/>
                  <a:pt x="1555" y="382"/>
                </a:cubicBezTo>
                <a:cubicBezTo>
                  <a:pt x="1555" y="817"/>
                  <a:pt x="1555" y="817"/>
                  <a:pt x="1555" y="817"/>
                </a:cubicBezTo>
                <a:cubicBezTo>
                  <a:pt x="1309" y="1063"/>
                  <a:pt x="1309" y="1063"/>
                  <a:pt x="1309" y="1063"/>
                </a:cubicBezTo>
                <a:cubicBezTo>
                  <a:pt x="767" y="1063"/>
                  <a:pt x="767" y="1063"/>
                  <a:pt x="767" y="1063"/>
                </a:cubicBezTo>
                <a:cubicBezTo>
                  <a:pt x="767" y="953"/>
                  <a:pt x="767" y="953"/>
                  <a:pt x="767" y="953"/>
                </a:cubicBezTo>
                <a:cubicBezTo>
                  <a:pt x="846" y="927"/>
                  <a:pt x="903" y="852"/>
                  <a:pt x="903" y="764"/>
                </a:cubicBezTo>
                <a:cubicBezTo>
                  <a:pt x="903" y="655"/>
                  <a:pt x="814" y="566"/>
                  <a:pt x="704" y="566"/>
                </a:cubicBezTo>
                <a:cubicBezTo>
                  <a:pt x="595" y="566"/>
                  <a:pt x="506" y="655"/>
                  <a:pt x="506" y="764"/>
                </a:cubicBezTo>
                <a:cubicBezTo>
                  <a:pt x="506" y="851"/>
                  <a:pt x="561" y="925"/>
                  <a:pt x="639" y="952"/>
                </a:cubicBezTo>
                <a:cubicBezTo>
                  <a:pt x="639" y="1297"/>
                  <a:pt x="639" y="1297"/>
                  <a:pt x="639" y="1297"/>
                </a:cubicBezTo>
                <a:cubicBezTo>
                  <a:pt x="561" y="1324"/>
                  <a:pt x="506" y="1398"/>
                  <a:pt x="506" y="1484"/>
                </a:cubicBezTo>
                <a:cubicBezTo>
                  <a:pt x="506" y="1594"/>
                  <a:pt x="595" y="1683"/>
                  <a:pt x="704" y="1683"/>
                </a:cubicBezTo>
                <a:cubicBezTo>
                  <a:pt x="814" y="1683"/>
                  <a:pt x="903" y="1594"/>
                  <a:pt x="903" y="1484"/>
                </a:cubicBezTo>
                <a:cubicBezTo>
                  <a:pt x="903" y="1397"/>
                  <a:pt x="846" y="1322"/>
                  <a:pt x="767" y="1296"/>
                </a:cubicBezTo>
                <a:cubicBezTo>
                  <a:pt x="767" y="1191"/>
                  <a:pt x="767" y="1191"/>
                  <a:pt x="767" y="1191"/>
                </a:cubicBezTo>
                <a:cubicBezTo>
                  <a:pt x="1362" y="1191"/>
                  <a:pt x="1362" y="1191"/>
                  <a:pt x="1362" y="1191"/>
                </a:cubicBezTo>
                <a:cubicBezTo>
                  <a:pt x="1683" y="870"/>
                  <a:pt x="1683" y="870"/>
                  <a:pt x="1683" y="870"/>
                </a:cubicBezTo>
                <a:cubicBezTo>
                  <a:pt x="1683" y="390"/>
                  <a:pt x="1683" y="390"/>
                  <a:pt x="1683" y="390"/>
                </a:cubicBezTo>
                <a:cubicBezTo>
                  <a:pt x="1768" y="367"/>
                  <a:pt x="1830" y="290"/>
                  <a:pt x="1830" y="198"/>
                </a:cubicBezTo>
                <a:cubicBezTo>
                  <a:pt x="1830" y="89"/>
                  <a:pt x="1740" y="0"/>
                  <a:pt x="1631" y="0"/>
                </a:cubicBezTo>
                <a:cubicBezTo>
                  <a:pt x="1544" y="0"/>
                  <a:pt x="1469" y="56"/>
                  <a:pt x="1443" y="134"/>
                </a:cubicBezTo>
                <a:cubicBezTo>
                  <a:pt x="1347" y="134"/>
                  <a:pt x="1347" y="134"/>
                  <a:pt x="1347" y="134"/>
                </a:cubicBezTo>
                <a:cubicBezTo>
                  <a:pt x="1320" y="56"/>
                  <a:pt x="1246" y="0"/>
                  <a:pt x="1159" y="0"/>
                </a:cubicBezTo>
                <a:cubicBezTo>
                  <a:pt x="1049" y="0"/>
                  <a:pt x="960" y="89"/>
                  <a:pt x="960" y="198"/>
                </a:cubicBezTo>
                <a:cubicBezTo>
                  <a:pt x="960" y="308"/>
                  <a:pt x="1049" y="397"/>
                  <a:pt x="1159" y="397"/>
                </a:cubicBezTo>
                <a:close/>
                <a:moveTo>
                  <a:pt x="775" y="1484"/>
                </a:moveTo>
                <a:cubicBezTo>
                  <a:pt x="775" y="1523"/>
                  <a:pt x="743" y="1555"/>
                  <a:pt x="704" y="1555"/>
                </a:cubicBezTo>
                <a:cubicBezTo>
                  <a:pt x="665" y="1555"/>
                  <a:pt x="634" y="1523"/>
                  <a:pt x="634" y="1484"/>
                </a:cubicBezTo>
                <a:cubicBezTo>
                  <a:pt x="634" y="1445"/>
                  <a:pt x="665" y="1414"/>
                  <a:pt x="704" y="1414"/>
                </a:cubicBezTo>
                <a:cubicBezTo>
                  <a:pt x="743" y="1414"/>
                  <a:pt x="775" y="1445"/>
                  <a:pt x="775" y="1484"/>
                </a:cubicBezTo>
                <a:close/>
                <a:moveTo>
                  <a:pt x="704" y="835"/>
                </a:moveTo>
                <a:cubicBezTo>
                  <a:pt x="665" y="835"/>
                  <a:pt x="634" y="803"/>
                  <a:pt x="634" y="764"/>
                </a:cubicBezTo>
                <a:cubicBezTo>
                  <a:pt x="634" y="725"/>
                  <a:pt x="665" y="694"/>
                  <a:pt x="704" y="694"/>
                </a:cubicBezTo>
                <a:cubicBezTo>
                  <a:pt x="743" y="694"/>
                  <a:pt x="775" y="725"/>
                  <a:pt x="775" y="764"/>
                </a:cubicBezTo>
                <a:cubicBezTo>
                  <a:pt x="775" y="803"/>
                  <a:pt x="743" y="835"/>
                  <a:pt x="704" y="835"/>
                </a:cubicBezTo>
                <a:close/>
                <a:moveTo>
                  <a:pt x="1631" y="128"/>
                </a:moveTo>
                <a:cubicBezTo>
                  <a:pt x="1670" y="128"/>
                  <a:pt x="1702" y="159"/>
                  <a:pt x="1702" y="198"/>
                </a:cubicBezTo>
                <a:cubicBezTo>
                  <a:pt x="1702" y="237"/>
                  <a:pt x="1670" y="269"/>
                  <a:pt x="1631" y="269"/>
                </a:cubicBezTo>
                <a:cubicBezTo>
                  <a:pt x="1592" y="269"/>
                  <a:pt x="1560" y="237"/>
                  <a:pt x="1560" y="198"/>
                </a:cubicBezTo>
                <a:cubicBezTo>
                  <a:pt x="1560" y="159"/>
                  <a:pt x="1592" y="128"/>
                  <a:pt x="1631" y="128"/>
                </a:cubicBezTo>
                <a:close/>
                <a:moveTo>
                  <a:pt x="1159" y="128"/>
                </a:moveTo>
                <a:cubicBezTo>
                  <a:pt x="1198" y="128"/>
                  <a:pt x="1230" y="159"/>
                  <a:pt x="1230" y="198"/>
                </a:cubicBezTo>
                <a:cubicBezTo>
                  <a:pt x="1230" y="237"/>
                  <a:pt x="1198" y="269"/>
                  <a:pt x="1159" y="269"/>
                </a:cubicBezTo>
                <a:cubicBezTo>
                  <a:pt x="1120" y="269"/>
                  <a:pt x="1088" y="237"/>
                  <a:pt x="1088" y="198"/>
                </a:cubicBezTo>
                <a:cubicBezTo>
                  <a:pt x="1088" y="159"/>
                  <a:pt x="1120" y="128"/>
                  <a:pt x="1159" y="128"/>
                </a:cubicBezTo>
                <a:close/>
                <a:moveTo>
                  <a:pt x="1681" y="1799"/>
                </a:moveTo>
                <a:cubicBezTo>
                  <a:pt x="1681" y="1675"/>
                  <a:pt x="1681" y="1675"/>
                  <a:pt x="1681" y="1675"/>
                </a:cubicBezTo>
                <a:cubicBezTo>
                  <a:pt x="1763" y="1650"/>
                  <a:pt x="1823" y="1574"/>
                  <a:pt x="1823" y="1484"/>
                </a:cubicBezTo>
                <a:cubicBezTo>
                  <a:pt x="1823" y="1375"/>
                  <a:pt x="1734" y="1286"/>
                  <a:pt x="1624" y="1286"/>
                </a:cubicBezTo>
                <a:cubicBezTo>
                  <a:pt x="1514" y="1286"/>
                  <a:pt x="1425" y="1375"/>
                  <a:pt x="1425" y="1484"/>
                </a:cubicBezTo>
                <a:cubicBezTo>
                  <a:pt x="1425" y="1569"/>
                  <a:pt x="1478" y="1641"/>
                  <a:pt x="1553" y="1670"/>
                </a:cubicBezTo>
                <a:cubicBezTo>
                  <a:pt x="1553" y="1814"/>
                  <a:pt x="1553" y="1814"/>
                  <a:pt x="1553" y="1814"/>
                </a:cubicBezTo>
                <a:cubicBezTo>
                  <a:pt x="1507" y="1836"/>
                  <a:pt x="1472" y="1874"/>
                  <a:pt x="1453" y="1922"/>
                </a:cubicBezTo>
                <a:cubicBezTo>
                  <a:pt x="1362" y="1922"/>
                  <a:pt x="1362" y="1922"/>
                  <a:pt x="1362" y="1922"/>
                </a:cubicBezTo>
                <a:cubicBezTo>
                  <a:pt x="1333" y="1847"/>
                  <a:pt x="1261" y="1794"/>
                  <a:pt x="1177" y="1794"/>
                </a:cubicBezTo>
                <a:cubicBezTo>
                  <a:pt x="1067" y="1794"/>
                  <a:pt x="978" y="1883"/>
                  <a:pt x="978" y="1993"/>
                </a:cubicBezTo>
                <a:cubicBezTo>
                  <a:pt x="978" y="2103"/>
                  <a:pt x="1067" y="2192"/>
                  <a:pt x="1177" y="2192"/>
                </a:cubicBezTo>
                <a:cubicBezTo>
                  <a:pt x="1266" y="2192"/>
                  <a:pt x="1343" y="2132"/>
                  <a:pt x="1367" y="2050"/>
                </a:cubicBezTo>
                <a:cubicBezTo>
                  <a:pt x="1448" y="2050"/>
                  <a:pt x="1448" y="2050"/>
                  <a:pt x="1448" y="2050"/>
                </a:cubicBezTo>
                <a:cubicBezTo>
                  <a:pt x="1473" y="2132"/>
                  <a:pt x="1549" y="2192"/>
                  <a:pt x="1639" y="2192"/>
                </a:cubicBezTo>
                <a:cubicBezTo>
                  <a:pt x="1748" y="2192"/>
                  <a:pt x="1838" y="2103"/>
                  <a:pt x="1838" y="1993"/>
                </a:cubicBezTo>
                <a:cubicBezTo>
                  <a:pt x="1838" y="1898"/>
                  <a:pt x="1770" y="1818"/>
                  <a:pt x="1681" y="1799"/>
                </a:cubicBezTo>
                <a:close/>
                <a:moveTo>
                  <a:pt x="1177" y="2064"/>
                </a:moveTo>
                <a:cubicBezTo>
                  <a:pt x="1138" y="2064"/>
                  <a:pt x="1106" y="2032"/>
                  <a:pt x="1106" y="1993"/>
                </a:cubicBezTo>
                <a:cubicBezTo>
                  <a:pt x="1106" y="1954"/>
                  <a:pt x="1138" y="1922"/>
                  <a:pt x="1177" y="1922"/>
                </a:cubicBezTo>
                <a:cubicBezTo>
                  <a:pt x="1216" y="1922"/>
                  <a:pt x="1247" y="1954"/>
                  <a:pt x="1247" y="1993"/>
                </a:cubicBezTo>
                <a:cubicBezTo>
                  <a:pt x="1247" y="2032"/>
                  <a:pt x="1216" y="2064"/>
                  <a:pt x="1177" y="2064"/>
                </a:cubicBezTo>
                <a:close/>
                <a:moveTo>
                  <a:pt x="1624" y="1414"/>
                </a:moveTo>
                <a:cubicBezTo>
                  <a:pt x="1663" y="1414"/>
                  <a:pt x="1695" y="1445"/>
                  <a:pt x="1695" y="1484"/>
                </a:cubicBezTo>
                <a:cubicBezTo>
                  <a:pt x="1695" y="1523"/>
                  <a:pt x="1663" y="1555"/>
                  <a:pt x="1624" y="1555"/>
                </a:cubicBezTo>
                <a:cubicBezTo>
                  <a:pt x="1585" y="1555"/>
                  <a:pt x="1553" y="1523"/>
                  <a:pt x="1553" y="1484"/>
                </a:cubicBezTo>
                <a:cubicBezTo>
                  <a:pt x="1553" y="1445"/>
                  <a:pt x="1585" y="1414"/>
                  <a:pt x="1624" y="1414"/>
                </a:cubicBezTo>
                <a:close/>
                <a:moveTo>
                  <a:pt x="1639" y="2064"/>
                </a:moveTo>
                <a:cubicBezTo>
                  <a:pt x="1600" y="2064"/>
                  <a:pt x="1568" y="2032"/>
                  <a:pt x="1568" y="1993"/>
                </a:cubicBezTo>
                <a:cubicBezTo>
                  <a:pt x="1568" y="1954"/>
                  <a:pt x="1600" y="1922"/>
                  <a:pt x="1639" y="1922"/>
                </a:cubicBezTo>
                <a:cubicBezTo>
                  <a:pt x="1678" y="1922"/>
                  <a:pt x="1710" y="1954"/>
                  <a:pt x="1710" y="1993"/>
                </a:cubicBezTo>
                <a:cubicBezTo>
                  <a:pt x="1710" y="2032"/>
                  <a:pt x="1678" y="2064"/>
                  <a:pt x="1639" y="2064"/>
                </a:cubicBezTo>
                <a:close/>
                <a:moveTo>
                  <a:pt x="1133" y="1678"/>
                </a:moveTo>
                <a:cubicBezTo>
                  <a:pt x="1147" y="1681"/>
                  <a:pt x="1162" y="1683"/>
                  <a:pt x="1177" y="1683"/>
                </a:cubicBezTo>
                <a:cubicBezTo>
                  <a:pt x="1286" y="1683"/>
                  <a:pt x="1375" y="1594"/>
                  <a:pt x="1375" y="1484"/>
                </a:cubicBezTo>
                <a:cubicBezTo>
                  <a:pt x="1375" y="1375"/>
                  <a:pt x="1286" y="1286"/>
                  <a:pt x="1177" y="1286"/>
                </a:cubicBezTo>
                <a:cubicBezTo>
                  <a:pt x="1067" y="1286"/>
                  <a:pt x="978" y="1375"/>
                  <a:pt x="978" y="1484"/>
                </a:cubicBezTo>
                <a:cubicBezTo>
                  <a:pt x="978" y="1531"/>
                  <a:pt x="994" y="1575"/>
                  <a:pt x="1022" y="1609"/>
                </a:cubicBezTo>
                <a:cubicBezTo>
                  <a:pt x="807" y="1823"/>
                  <a:pt x="807" y="1823"/>
                  <a:pt x="807" y="1823"/>
                </a:cubicBezTo>
                <a:cubicBezTo>
                  <a:pt x="777" y="1805"/>
                  <a:pt x="742" y="1794"/>
                  <a:pt x="704" y="1794"/>
                </a:cubicBezTo>
                <a:cubicBezTo>
                  <a:pt x="620" y="1794"/>
                  <a:pt x="548" y="1847"/>
                  <a:pt x="519" y="1922"/>
                </a:cubicBezTo>
                <a:cubicBezTo>
                  <a:pt x="384" y="1922"/>
                  <a:pt x="384" y="1922"/>
                  <a:pt x="384" y="1922"/>
                </a:cubicBezTo>
                <a:cubicBezTo>
                  <a:pt x="366" y="1874"/>
                  <a:pt x="330" y="1836"/>
                  <a:pt x="285" y="1814"/>
                </a:cubicBezTo>
                <a:cubicBezTo>
                  <a:pt x="285" y="950"/>
                  <a:pt x="285" y="950"/>
                  <a:pt x="285" y="950"/>
                </a:cubicBezTo>
                <a:cubicBezTo>
                  <a:pt x="359" y="921"/>
                  <a:pt x="412" y="849"/>
                  <a:pt x="412" y="764"/>
                </a:cubicBezTo>
                <a:cubicBezTo>
                  <a:pt x="412" y="655"/>
                  <a:pt x="323" y="566"/>
                  <a:pt x="214" y="566"/>
                </a:cubicBezTo>
                <a:cubicBezTo>
                  <a:pt x="104" y="566"/>
                  <a:pt x="15" y="655"/>
                  <a:pt x="15" y="764"/>
                </a:cubicBezTo>
                <a:cubicBezTo>
                  <a:pt x="15" y="854"/>
                  <a:pt x="75" y="930"/>
                  <a:pt x="157" y="955"/>
                </a:cubicBezTo>
                <a:cubicBezTo>
                  <a:pt x="157" y="1799"/>
                  <a:pt x="157" y="1799"/>
                  <a:pt x="157" y="1799"/>
                </a:cubicBezTo>
                <a:cubicBezTo>
                  <a:pt x="67" y="1818"/>
                  <a:pt x="0" y="1898"/>
                  <a:pt x="0" y="1993"/>
                </a:cubicBezTo>
                <a:cubicBezTo>
                  <a:pt x="0" y="2103"/>
                  <a:pt x="89" y="2192"/>
                  <a:pt x="199" y="2192"/>
                </a:cubicBezTo>
                <a:cubicBezTo>
                  <a:pt x="289" y="2192"/>
                  <a:pt x="365" y="2132"/>
                  <a:pt x="389" y="2050"/>
                </a:cubicBezTo>
                <a:cubicBezTo>
                  <a:pt x="514" y="2050"/>
                  <a:pt x="514" y="2050"/>
                  <a:pt x="514" y="2050"/>
                </a:cubicBezTo>
                <a:cubicBezTo>
                  <a:pt x="538" y="2132"/>
                  <a:pt x="615" y="2192"/>
                  <a:pt x="704" y="2192"/>
                </a:cubicBezTo>
                <a:cubicBezTo>
                  <a:pt x="814" y="2192"/>
                  <a:pt x="903" y="2103"/>
                  <a:pt x="903" y="1993"/>
                </a:cubicBezTo>
                <a:cubicBezTo>
                  <a:pt x="903" y="1968"/>
                  <a:pt x="898" y="1944"/>
                  <a:pt x="890" y="1922"/>
                </a:cubicBezTo>
                <a:lnTo>
                  <a:pt x="1133" y="1678"/>
                </a:lnTo>
                <a:close/>
                <a:moveTo>
                  <a:pt x="1177" y="1414"/>
                </a:moveTo>
                <a:cubicBezTo>
                  <a:pt x="1216" y="1414"/>
                  <a:pt x="1247" y="1445"/>
                  <a:pt x="1247" y="1484"/>
                </a:cubicBezTo>
                <a:cubicBezTo>
                  <a:pt x="1247" y="1523"/>
                  <a:pt x="1216" y="1555"/>
                  <a:pt x="1177" y="1555"/>
                </a:cubicBezTo>
                <a:cubicBezTo>
                  <a:pt x="1138" y="1555"/>
                  <a:pt x="1106" y="1523"/>
                  <a:pt x="1106" y="1484"/>
                </a:cubicBezTo>
                <a:cubicBezTo>
                  <a:pt x="1106" y="1445"/>
                  <a:pt x="1138" y="1414"/>
                  <a:pt x="1177" y="1414"/>
                </a:cubicBezTo>
                <a:close/>
                <a:moveTo>
                  <a:pt x="199" y="2064"/>
                </a:moveTo>
                <a:cubicBezTo>
                  <a:pt x="160" y="2064"/>
                  <a:pt x="128" y="2032"/>
                  <a:pt x="128" y="1993"/>
                </a:cubicBezTo>
                <a:cubicBezTo>
                  <a:pt x="128" y="1954"/>
                  <a:pt x="160" y="1922"/>
                  <a:pt x="199" y="1922"/>
                </a:cubicBezTo>
                <a:cubicBezTo>
                  <a:pt x="238" y="1922"/>
                  <a:pt x="270" y="1954"/>
                  <a:pt x="270" y="1993"/>
                </a:cubicBezTo>
                <a:cubicBezTo>
                  <a:pt x="270" y="2032"/>
                  <a:pt x="238" y="2064"/>
                  <a:pt x="199" y="2064"/>
                </a:cubicBezTo>
                <a:close/>
                <a:moveTo>
                  <a:pt x="214" y="835"/>
                </a:moveTo>
                <a:cubicBezTo>
                  <a:pt x="175" y="835"/>
                  <a:pt x="143" y="803"/>
                  <a:pt x="143" y="764"/>
                </a:cubicBezTo>
                <a:cubicBezTo>
                  <a:pt x="143" y="725"/>
                  <a:pt x="175" y="694"/>
                  <a:pt x="214" y="694"/>
                </a:cubicBezTo>
                <a:cubicBezTo>
                  <a:pt x="253" y="694"/>
                  <a:pt x="284" y="725"/>
                  <a:pt x="284" y="764"/>
                </a:cubicBezTo>
                <a:cubicBezTo>
                  <a:pt x="284" y="803"/>
                  <a:pt x="253" y="835"/>
                  <a:pt x="214" y="835"/>
                </a:cubicBezTo>
                <a:close/>
                <a:moveTo>
                  <a:pt x="704" y="2064"/>
                </a:moveTo>
                <a:cubicBezTo>
                  <a:pt x="665" y="2064"/>
                  <a:pt x="634" y="2032"/>
                  <a:pt x="634" y="1993"/>
                </a:cubicBezTo>
                <a:cubicBezTo>
                  <a:pt x="634" y="1954"/>
                  <a:pt x="665" y="1922"/>
                  <a:pt x="704" y="1922"/>
                </a:cubicBezTo>
                <a:cubicBezTo>
                  <a:pt x="743" y="1922"/>
                  <a:pt x="775" y="1954"/>
                  <a:pt x="775" y="1993"/>
                </a:cubicBezTo>
                <a:cubicBezTo>
                  <a:pt x="775" y="2032"/>
                  <a:pt x="743" y="2064"/>
                  <a:pt x="704" y="20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2" name="TextBox 11"/>
          <p:cNvSpPr txBox="1"/>
          <p:nvPr/>
        </p:nvSpPr>
        <p:spPr>
          <a:xfrm>
            <a:off x="1183157" y="3657837"/>
            <a:ext cx="2195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alibri"/>
                <a:ea typeface="Segoe UI" panose="020B0502040204020203" pitchFamily="34" charset="0"/>
                <a:cs typeface="Calibri"/>
              </a:rPr>
              <a:t>CONNECT THE PLATFORMS</a:t>
            </a:r>
            <a:endParaRPr lang="en-US" sz="1400" b="1" dirty="0">
              <a:solidFill>
                <a:schemeClr val="bg1"/>
              </a:solidFill>
              <a:latin typeface="Calibri"/>
              <a:ea typeface="Segoe UI" panose="020B0502040204020203" pitchFamily="34" charset="0"/>
              <a:cs typeface="Calibri"/>
            </a:endParaRPr>
          </a:p>
        </p:txBody>
      </p:sp>
      <p:sp>
        <p:nvSpPr>
          <p:cNvPr id="13" name="Freeform 21"/>
          <p:cNvSpPr>
            <a:spLocks noEditPoints="1"/>
          </p:cNvSpPr>
          <p:nvPr/>
        </p:nvSpPr>
        <p:spPr bwMode="black">
          <a:xfrm>
            <a:off x="1499600" y="1534816"/>
            <a:ext cx="548782" cy="548639"/>
          </a:xfrm>
          <a:custGeom>
            <a:avLst/>
            <a:gdLst>
              <a:gd name="T0" fmla="*/ 75 w 300"/>
              <a:gd name="T1" fmla="*/ 60 h 300"/>
              <a:gd name="T2" fmla="*/ 37 w 300"/>
              <a:gd name="T3" fmla="*/ 52 h 300"/>
              <a:gd name="T4" fmla="*/ 0 w 300"/>
              <a:gd name="T5" fmla="*/ 60 h 300"/>
              <a:gd name="T6" fmla="*/ 0 w 300"/>
              <a:gd name="T7" fmla="*/ 15 h 300"/>
              <a:gd name="T8" fmla="*/ 37 w 300"/>
              <a:gd name="T9" fmla="*/ 22 h 300"/>
              <a:gd name="T10" fmla="*/ 75 w 300"/>
              <a:gd name="T11" fmla="*/ 15 h 300"/>
              <a:gd name="T12" fmla="*/ 300 w 300"/>
              <a:gd name="T13" fmla="*/ 15 h 300"/>
              <a:gd name="T14" fmla="*/ 262 w 300"/>
              <a:gd name="T15" fmla="*/ 22 h 300"/>
              <a:gd name="T16" fmla="*/ 225 w 300"/>
              <a:gd name="T17" fmla="*/ 15 h 300"/>
              <a:gd name="T18" fmla="*/ 225 w 300"/>
              <a:gd name="T19" fmla="*/ 60 h 300"/>
              <a:gd name="T20" fmla="*/ 262 w 300"/>
              <a:gd name="T21" fmla="*/ 52 h 300"/>
              <a:gd name="T22" fmla="*/ 300 w 300"/>
              <a:gd name="T23" fmla="*/ 60 h 300"/>
              <a:gd name="T24" fmla="*/ 300 w 300"/>
              <a:gd name="T25" fmla="*/ 15 h 300"/>
              <a:gd name="T26" fmla="*/ 173 w 300"/>
              <a:gd name="T27" fmla="*/ 0 h 300"/>
              <a:gd name="T28" fmla="*/ 128 w 300"/>
              <a:gd name="T29" fmla="*/ 0 h 300"/>
              <a:gd name="T30" fmla="*/ 135 w 300"/>
              <a:gd name="T31" fmla="*/ 37 h 300"/>
              <a:gd name="T32" fmla="*/ 128 w 300"/>
              <a:gd name="T33" fmla="*/ 75 h 300"/>
              <a:gd name="T34" fmla="*/ 173 w 300"/>
              <a:gd name="T35" fmla="*/ 75 h 300"/>
              <a:gd name="T36" fmla="*/ 165 w 300"/>
              <a:gd name="T37" fmla="*/ 37 h 300"/>
              <a:gd name="T38" fmla="*/ 38 w 300"/>
              <a:gd name="T39" fmla="*/ 225 h 300"/>
              <a:gd name="T40" fmla="*/ 38 w 300"/>
              <a:gd name="T41" fmla="*/ 300 h 300"/>
              <a:gd name="T42" fmla="*/ 38 w 300"/>
              <a:gd name="T43" fmla="*/ 225 h 300"/>
              <a:gd name="T44" fmla="*/ 38 w 300"/>
              <a:gd name="T45" fmla="*/ 277 h 300"/>
              <a:gd name="T46" fmla="*/ 38 w 300"/>
              <a:gd name="T47" fmla="*/ 247 h 300"/>
              <a:gd name="T48" fmla="*/ 150 w 300"/>
              <a:gd name="T49" fmla="*/ 225 h 300"/>
              <a:gd name="T50" fmla="*/ 150 w 300"/>
              <a:gd name="T51" fmla="*/ 300 h 300"/>
              <a:gd name="T52" fmla="*/ 150 w 300"/>
              <a:gd name="T53" fmla="*/ 225 h 300"/>
              <a:gd name="T54" fmla="*/ 150 w 300"/>
              <a:gd name="T55" fmla="*/ 277 h 300"/>
              <a:gd name="T56" fmla="*/ 150 w 300"/>
              <a:gd name="T57" fmla="*/ 247 h 300"/>
              <a:gd name="T58" fmla="*/ 263 w 300"/>
              <a:gd name="T59" fmla="*/ 225 h 300"/>
              <a:gd name="T60" fmla="*/ 263 w 300"/>
              <a:gd name="T61" fmla="*/ 300 h 300"/>
              <a:gd name="T62" fmla="*/ 263 w 300"/>
              <a:gd name="T63" fmla="*/ 225 h 300"/>
              <a:gd name="T64" fmla="*/ 263 w 300"/>
              <a:gd name="T65" fmla="*/ 277 h 300"/>
              <a:gd name="T66" fmla="*/ 263 w 300"/>
              <a:gd name="T67" fmla="*/ 247 h 300"/>
              <a:gd name="T68" fmla="*/ 162 w 300"/>
              <a:gd name="T69" fmla="*/ 162 h 300"/>
              <a:gd name="T70" fmla="*/ 257 w 300"/>
              <a:gd name="T71" fmla="*/ 174 h 300"/>
              <a:gd name="T72" fmla="*/ 269 w 300"/>
              <a:gd name="T73" fmla="*/ 207 h 300"/>
              <a:gd name="T74" fmla="*/ 162 w 300"/>
              <a:gd name="T75" fmla="*/ 162 h 300"/>
              <a:gd name="T76" fmla="*/ 60 w 300"/>
              <a:gd name="T77" fmla="*/ 166 h 300"/>
              <a:gd name="T78" fmla="*/ 138 w 300"/>
              <a:gd name="T79" fmla="*/ 174 h 300"/>
              <a:gd name="T80" fmla="*/ 65 w 300"/>
              <a:gd name="T81" fmla="*/ 162 h 300"/>
              <a:gd name="T82" fmla="*/ 9 w 300"/>
              <a:gd name="T83" fmla="*/ 105 h 300"/>
              <a:gd name="T84" fmla="*/ 32 w 300"/>
              <a:gd name="T85" fmla="*/ 167 h 300"/>
              <a:gd name="T86" fmla="*/ 44 w 300"/>
              <a:gd name="T87" fmla="*/ 148 h 300"/>
              <a:gd name="T88" fmla="*/ 66 w 300"/>
              <a:gd name="T89" fmla="*/ 105 h 300"/>
              <a:gd name="T90" fmla="*/ 215 w 300"/>
              <a:gd name="T91" fmla="*/ 85 h 300"/>
              <a:gd name="T92" fmla="*/ 231 w 300"/>
              <a:gd name="T93" fmla="*/ 101 h 300"/>
              <a:gd name="T94" fmla="*/ 162 w 300"/>
              <a:gd name="T95" fmla="*/ 149 h 300"/>
              <a:gd name="T96" fmla="*/ 255 w 300"/>
              <a:gd name="T97" fmla="*/ 125 h 300"/>
              <a:gd name="T98" fmla="*/ 215 w 300"/>
              <a:gd name="T99" fmla="*/ 85 h 300"/>
              <a:gd name="T100" fmla="*/ 47 w 300"/>
              <a:gd name="T101" fmla="*/ 153 h 300"/>
              <a:gd name="T102" fmla="*/ 35 w 300"/>
              <a:gd name="T103" fmla="*/ 174 h 300"/>
              <a:gd name="T104" fmla="*/ 44 w 300"/>
              <a:gd name="T105" fmla="*/ 207 h 300"/>
              <a:gd name="T106" fmla="*/ 55 w 300"/>
              <a:gd name="T107" fmla="*/ 162 h 300"/>
              <a:gd name="T108" fmla="*/ 110 w 300"/>
              <a:gd name="T109" fmla="*/ 151 h 300"/>
              <a:gd name="T110" fmla="*/ 138 w 300"/>
              <a:gd name="T111" fmla="*/ 139 h 300"/>
              <a:gd name="T112" fmla="*/ 179 w 300"/>
              <a:gd name="T113" fmla="*/ 105 h 300"/>
              <a:gd name="T114" fmla="*/ 122 w 300"/>
              <a:gd name="T115" fmla="*/ 105 h 300"/>
              <a:gd name="T116" fmla="*/ 144 w 300"/>
              <a:gd name="T117" fmla="*/ 207 h 300"/>
              <a:gd name="T118" fmla="*/ 156 w 300"/>
              <a:gd name="T119" fmla="*/ 105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00" h="300">
                <a:moveTo>
                  <a:pt x="52" y="37"/>
                </a:moveTo>
                <a:cubicBezTo>
                  <a:pt x="75" y="60"/>
                  <a:pt x="75" y="60"/>
                  <a:pt x="75" y="60"/>
                </a:cubicBezTo>
                <a:cubicBezTo>
                  <a:pt x="60" y="75"/>
                  <a:pt x="60" y="75"/>
                  <a:pt x="60" y="75"/>
                </a:cubicBezTo>
                <a:cubicBezTo>
                  <a:pt x="37" y="52"/>
                  <a:pt x="37" y="52"/>
                  <a:pt x="37" y="52"/>
                </a:cubicBezTo>
                <a:cubicBezTo>
                  <a:pt x="15" y="75"/>
                  <a:pt x="15" y="75"/>
                  <a:pt x="15" y="75"/>
                </a:cubicBezTo>
                <a:cubicBezTo>
                  <a:pt x="0" y="60"/>
                  <a:pt x="0" y="60"/>
                  <a:pt x="0" y="60"/>
                </a:cubicBezTo>
                <a:cubicBezTo>
                  <a:pt x="23" y="37"/>
                  <a:pt x="23" y="37"/>
                  <a:pt x="23" y="37"/>
                </a:cubicBezTo>
                <a:cubicBezTo>
                  <a:pt x="0" y="15"/>
                  <a:pt x="0" y="15"/>
                  <a:pt x="0" y="15"/>
                </a:cubicBezTo>
                <a:cubicBezTo>
                  <a:pt x="15" y="0"/>
                  <a:pt x="15" y="0"/>
                  <a:pt x="15" y="0"/>
                </a:cubicBezTo>
                <a:cubicBezTo>
                  <a:pt x="37" y="22"/>
                  <a:pt x="37" y="22"/>
                  <a:pt x="37" y="22"/>
                </a:cubicBezTo>
                <a:cubicBezTo>
                  <a:pt x="60" y="0"/>
                  <a:pt x="60" y="0"/>
                  <a:pt x="60" y="0"/>
                </a:cubicBezTo>
                <a:cubicBezTo>
                  <a:pt x="75" y="15"/>
                  <a:pt x="75" y="15"/>
                  <a:pt x="75" y="15"/>
                </a:cubicBezTo>
                <a:lnTo>
                  <a:pt x="52" y="37"/>
                </a:lnTo>
                <a:close/>
                <a:moveTo>
                  <a:pt x="300" y="15"/>
                </a:moveTo>
                <a:cubicBezTo>
                  <a:pt x="285" y="0"/>
                  <a:pt x="285" y="0"/>
                  <a:pt x="285" y="0"/>
                </a:cubicBezTo>
                <a:cubicBezTo>
                  <a:pt x="262" y="22"/>
                  <a:pt x="262" y="22"/>
                  <a:pt x="262" y="22"/>
                </a:cubicBezTo>
                <a:cubicBezTo>
                  <a:pt x="240" y="0"/>
                  <a:pt x="240" y="0"/>
                  <a:pt x="240" y="0"/>
                </a:cubicBezTo>
                <a:cubicBezTo>
                  <a:pt x="225" y="15"/>
                  <a:pt x="225" y="15"/>
                  <a:pt x="225" y="15"/>
                </a:cubicBezTo>
                <a:cubicBezTo>
                  <a:pt x="248" y="37"/>
                  <a:pt x="248" y="37"/>
                  <a:pt x="248" y="37"/>
                </a:cubicBezTo>
                <a:cubicBezTo>
                  <a:pt x="225" y="60"/>
                  <a:pt x="225" y="60"/>
                  <a:pt x="225" y="60"/>
                </a:cubicBezTo>
                <a:cubicBezTo>
                  <a:pt x="240" y="75"/>
                  <a:pt x="240" y="75"/>
                  <a:pt x="240" y="75"/>
                </a:cubicBezTo>
                <a:cubicBezTo>
                  <a:pt x="262" y="52"/>
                  <a:pt x="262" y="52"/>
                  <a:pt x="262" y="52"/>
                </a:cubicBezTo>
                <a:cubicBezTo>
                  <a:pt x="285" y="75"/>
                  <a:pt x="285" y="75"/>
                  <a:pt x="285" y="75"/>
                </a:cubicBezTo>
                <a:cubicBezTo>
                  <a:pt x="300" y="60"/>
                  <a:pt x="300" y="60"/>
                  <a:pt x="300" y="60"/>
                </a:cubicBezTo>
                <a:cubicBezTo>
                  <a:pt x="277" y="37"/>
                  <a:pt x="277" y="37"/>
                  <a:pt x="277" y="37"/>
                </a:cubicBezTo>
                <a:lnTo>
                  <a:pt x="300" y="15"/>
                </a:lnTo>
                <a:close/>
                <a:moveTo>
                  <a:pt x="188" y="15"/>
                </a:moveTo>
                <a:cubicBezTo>
                  <a:pt x="173" y="0"/>
                  <a:pt x="173" y="0"/>
                  <a:pt x="173" y="0"/>
                </a:cubicBezTo>
                <a:cubicBezTo>
                  <a:pt x="150" y="22"/>
                  <a:pt x="150" y="22"/>
                  <a:pt x="150" y="22"/>
                </a:cubicBezTo>
                <a:cubicBezTo>
                  <a:pt x="128" y="0"/>
                  <a:pt x="128" y="0"/>
                  <a:pt x="128" y="0"/>
                </a:cubicBezTo>
                <a:cubicBezTo>
                  <a:pt x="113" y="15"/>
                  <a:pt x="113" y="15"/>
                  <a:pt x="113" y="15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13" y="60"/>
                  <a:pt x="113" y="60"/>
                  <a:pt x="113" y="60"/>
                </a:cubicBezTo>
                <a:cubicBezTo>
                  <a:pt x="128" y="75"/>
                  <a:pt x="128" y="75"/>
                  <a:pt x="128" y="75"/>
                </a:cubicBezTo>
                <a:cubicBezTo>
                  <a:pt x="150" y="52"/>
                  <a:pt x="150" y="52"/>
                  <a:pt x="150" y="52"/>
                </a:cubicBezTo>
                <a:cubicBezTo>
                  <a:pt x="173" y="75"/>
                  <a:pt x="173" y="75"/>
                  <a:pt x="173" y="75"/>
                </a:cubicBezTo>
                <a:cubicBezTo>
                  <a:pt x="188" y="60"/>
                  <a:pt x="188" y="60"/>
                  <a:pt x="188" y="60"/>
                </a:cubicBezTo>
                <a:cubicBezTo>
                  <a:pt x="165" y="37"/>
                  <a:pt x="165" y="37"/>
                  <a:pt x="165" y="37"/>
                </a:cubicBezTo>
                <a:lnTo>
                  <a:pt x="188" y="15"/>
                </a:lnTo>
                <a:close/>
                <a:moveTo>
                  <a:pt x="38" y="225"/>
                </a:moveTo>
                <a:cubicBezTo>
                  <a:pt x="17" y="225"/>
                  <a:pt x="0" y="242"/>
                  <a:pt x="0" y="262"/>
                </a:cubicBezTo>
                <a:cubicBezTo>
                  <a:pt x="0" y="283"/>
                  <a:pt x="17" y="300"/>
                  <a:pt x="38" y="300"/>
                </a:cubicBezTo>
                <a:cubicBezTo>
                  <a:pt x="58" y="300"/>
                  <a:pt x="75" y="283"/>
                  <a:pt x="75" y="262"/>
                </a:cubicBezTo>
                <a:cubicBezTo>
                  <a:pt x="75" y="242"/>
                  <a:pt x="58" y="225"/>
                  <a:pt x="38" y="225"/>
                </a:cubicBezTo>
                <a:close/>
                <a:moveTo>
                  <a:pt x="53" y="262"/>
                </a:moveTo>
                <a:cubicBezTo>
                  <a:pt x="53" y="271"/>
                  <a:pt x="46" y="277"/>
                  <a:pt x="38" y="277"/>
                </a:cubicBezTo>
                <a:cubicBezTo>
                  <a:pt x="29" y="277"/>
                  <a:pt x="23" y="271"/>
                  <a:pt x="23" y="262"/>
                </a:cubicBezTo>
                <a:cubicBezTo>
                  <a:pt x="23" y="254"/>
                  <a:pt x="29" y="247"/>
                  <a:pt x="38" y="247"/>
                </a:cubicBezTo>
                <a:cubicBezTo>
                  <a:pt x="46" y="247"/>
                  <a:pt x="53" y="254"/>
                  <a:pt x="53" y="262"/>
                </a:cubicBezTo>
                <a:close/>
                <a:moveTo>
                  <a:pt x="150" y="225"/>
                </a:moveTo>
                <a:cubicBezTo>
                  <a:pt x="129" y="225"/>
                  <a:pt x="113" y="242"/>
                  <a:pt x="113" y="262"/>
                </a:cubicBezTo>
                <a:cubicBezTo>
                  <a:pt x="113" y="283"/>
                  <a:pt x="129" y="300"/>
                  <a:pt x="150" y="300"/>
                </a:cubicBezTo>
                <a:cubicBezTo>
                  <a:pt x="171" y="300"/>
                  <a:pt x="188" y="283"/>
                  <a:pt x="188" y="262"/>
                </a:cubicBezTo>
                <a:cubicBezTo>
                  <a:pt x="188" y="242"/>
                  <a:pt x="171" y="225"/>
                  <a:pt x="150" y="225"/>
                </a:cubicBezTo>
                <a:close/>
                <a:moveTo>
                  <a:pt x="165" y="262"/>
                </a:moveTo>
                <a:cubicBezTo>
                  <a:pt x="165" y="271"/>
                  <a:pt x="158" y="277"/>
                  <a:pt x="150" y="277"/>
                </a:cubicBezTo>
                <a:cubicBezTo>
                  <a:pt x="142" y="277"/>
                  <a:pt x="135" y="271"/>
                  <a:pt x="135" y="262"/>
                </a:cubicBezTo>
                <a:cubicBezTo>
                  <a:pt x="135" y="254"/>
                  <a:pt x="142" y="247"/>
                  <a:pt x="150" y="247"/>
                </a:cubicBezTo>
                <a:cubicBezTo>
                  <a:pt x="158" y="247"/>
                  <a:pt x="165" y="254"/>
                  <a:pt x="165" y="262"/>
                </a:cubicBezTo>
                <a:close/>
                <a:moveTo>
                  <a:pt x="263" y="225"/>
                </a:moveTo>
                <a:cubicBezTo>
                  <a:pt x="242" y="225"/>
                  <a:pt x="225" y="242"/>
                  <a:pt x="225" y="262"/>
                </a:cubicBezTo>
                <a:cubicBezTo>
                  <a:pt x="225" y="283"/>
                  <a:pt x="242" y="300"/>
                  <a:pt x="263" y="300"/>
                </a:cubicBezTo>
                <a:cubicBezTo>
                  <a:pt x="283" y="300"/>
                  <a:pt x="300" y="283"/>
                  <a:pt x="300" y="262"/>
                </a:cubicBezTo>
                <a:cubicBezTo>
                  <a:pt x="300" y="242"/>
                  <a:pt x="283" y="225"/>
                  <a:pt x="263" y="225"/>
                </a:cubicBezTo>
                <a:close/>
                <a:moveTo>
                  <a:pt x="278" y="262"/>
                </a:moveTo>
                <a:cubicBezTo>
                  <a:pt x="278" y="271"/>
                  <a:pt x="271" y="277"/>
                  <a:pt x="263" y="277"/>
                </a:cubicBezTo>
                <a:cubicBezTo>
                  <a:pt x="254" y="277"/>
                  <a:pt x="248" y="271"/>
                  <a:pt x="248" y="262"/>
                </a:cubicBezTo>
                <a:cubicBezTo>
                  <a:pt x="248" y="254"/>
                  <a:pt x="254" y="247"/>
                  <a:pt x="263" y="247"/>
                </a:cubicBezTo>
                <a:cubicBezTo>
                  <a:pt x="271" y="247"/>
                  <a:pt x="278" y="254"/>
                  <a:pt x="278" y="262"/>
                </a:cubicBezTo>
                <a:close/>
                <a:moveTo>
                  <a:pt x="162" y="162"/>
                </a:moveTo>
                <a:cubicBezTo>
                  <a:pt x="162" y="174"/>
                  <a:pt x="162" y="174"/>
                  <a:pt x="162" y="174"/>
                </a:cubicBezTo>
                <a:cubicBezTo>
                  <a:pt x="257" y="174"/>
                  <a:pt x="257" y="174"/>
                  <a:pt x="257" y="174"/>
                </a:cubicBezTo>
                <a:cubicBezTo>
                  <a:pt x="257" y="207"/>
                  <a:pt x="257" y="207"/>
                  <a:pt x="257" y="207"/>
                </a:cubicBezTo>
                <a:cubicBezTo>
                  <a:pt x="269" y="207"/>
                  <a:pt x="269" y="207"/>
                  <a:pt x="269" y="207"/>
                </a:cubicBezTo>
                <a:cubicBezTo>
                  <a:pt x="269" y="162"/>
                  <a:pt x="269" y="162"/>
                  <a:pt x="269" y="162"/>
                </a:cubicBezTo>
                <a:lnTo>
                  <a:pt x="162" y="162"/>
                </a:lnTo>
                <a:close/>
                <a:moveTo>
                  <a:pt x="65" y="162"/>
                </a:moveTo>
                <a:cubicBezTo>
                  <a:pt x="63" y="163"/>
                  <a:pt x="62" y="164"/>
                  <a:pt x="60" y="166"/>
                </a:cubicBezTo>
                <a:cubicBezTo>
                  <a:pt x="58" y="168"/>
                  <a:pt x="56" y="171"/>
                  <a:pt x="55" y="174"/>
                </a:cubicBezTo>
                <a:cubicBezTo>
                  <a:pt x="138" y="174"/>
                  <a:pt x="138" y="174"/>
                  <a:pt x="138" y="174"/>
                </a:cubicBezTo>
                <a:cubicBezTo>
                  <a:pt x="138" y="162"/>
                  <a:pt x="138" y="162"/>
                  <a:pt x="138" y="162"/>
                </a:cubicBezTo>
                <a:lnTo>
                  <a:pt x="65" y="162"/>
                </a:lnTo>
                <a:close/>
                <a:moveTo>
                  <a:pt x="38" y="76"/>
                </a:moveTo>
                <a:cubicBezTo>
                  <a:pt x="9" y="105"/>
                  <a:pt x="9" y="105"/>
                  <a:pt x="9" y="105"/>
                </a:cubicBezTo>
                <a:cubicBezTo>
                  <a:pt x="32" y="105"/>
                  <a:pt x="32" y="105"/>
                  <a:pt x="32" y="105"/>
                </a:cubicBezTo>
                <a:cubicBezTo>
                  <a:pt x="32" y="167"/>
                  <a:pt x="32" y="167"/>
                  <a:pt x="32" y="167"/>
                </a:cubicBezTo>
                <a:cubicBezTo>
                  <a:pt x="34" y="160"/>
                  <a:pt x="38" y="154"/>
                  <a:pt x="43" y="149"/>
                </a:cubicBezTo>
                <a:cubicBezTo>
                  <a:pt x="43" y="149"/>
                  <a:pt x="43" y="148"/>
                  <a:pt x="44" y="148"/>
                </a:cubicBezTo>
                <a:cubicBezTo>
                  <a:pt x="44" y="105"/>
                  <a:pt x="44" y="105"/>
                  <a:pt x="44" y="105"/>
                </a:cubicBezTo>
                <a:cubicBezTo>
                  <a:pt x="66" y="105"/>
                  <a:pt x="66" y="105"/>
                  <a:pt x="66" y="105"/>
                </a:cubicBezTo>
                <a:lnTo>
                  <a:pt x="38" y="76"/>
                </a:lnTo>
                <a:close/>
                <a:moveTo>
                  <a:pt x="215" y="85"/>
                </a:moveTo>
                <a:cubicBezTo>
                  <a:pt x="235" y="105"/>
                  <a:pt x="235" y="105"/>
                  <a:pt x="235" y="105"/>
                </a:cubicBezTo>
                <a:cubicBezTo>
                  <a:pt x="231" y="101"/>
                  <a:pt x="231" y="101"/>
                  <a:pt x="231" y="101"/>
                </a:cubicBezTo>
                <a:cubicBezTo>
                  <a:pt x="208" y="123"/>
                  <a:pt x="185" y="133"/>
                  <a:pt x="162" y="137"/>
                </a:cubicBezTo>
                <a:cubicBezTo>
                  <a:pt x="162" y="149"/>
                  <a:pt x="162" y="149"/>
                  <a:pt x="162" y="149"/>
                </a:cubicBezTo>
                <a:cubicBezTo>
                  <a:pt x="187" y="145"/>
                  <a:pt x="214" y="135"/>
                  <a:pt x="239" y="109"/>
                </a:cubicBezTo>
                <a:cubicBezTo>
                  <a:pt x="255" y="125"/>
                  <a:pt x="255" y="125"/>
                  <a:pt x="255" y="125"/>
                </a:cubicBezTo>
                <a:cubicBezTo>
                  <a:pt x="255" y="85"/>
                  <a:pt x="255" y="85"/>
                  <a:pt x="255" y="85"/>
                </a:cubicBezTo>
                <a:lnTo>
                  <a:pt x="215" y="85"/>
                </a:lnTo>
                <a:close/>
                <a:moveTo>
                  <a:pt x="111" y="139"/>
                </a:moveTo>
                <a:cubicBezTo>
                  <a:pt x="85" y="139"/>
                  <a:pt x="62" y="138"/>
                  <a:pt x="47" y="153"/>
                </a:cubicBezTo>
                <a:cubicBezTo>
                  <a:pt x="46" y="154"/>
                  <a:pt x="45" y="156"/>
                  <a:pt x="44" y="157"/>
                </a:cubicBezTo>
                <a:cubicBezTo>
                  <a:pt x="40" y="162"/>
                  <a:pt x="37" y="167"/>
                  <a:pt x="35" y="174"/>
                </a:cubicBezTo>
                <a:cubicBezTo>
                  <a:pt x="33" y="183"/>
                  <a:pt x="32" y="194"/>
                  <a:pt x="32" y="207"/>
                </a:cubicBezTo>
                <a:cubicBezTo>
                  <a:pt x="44" y="207"/>
                  <a:pt x="44" y="207"/>
                  <a:pt x="44" y="207"/>
                </a:cubicBezTo>
                <a:cubicBezTo>
                  <a:pt x="44" y="193"/>
                  <a:pt x="45" y="182"/>
                  <a:pt x="48" y="174"/>
                </a:cubicBezTo>
                <a:cubicBezTo>
                  <a:pt x="50" y="169"/>
                  <a:pt x="52" y="165"/>
                  <a:pt x="55" y="162"/>
                </a:cubicBezTo>
                <a:cubicBezTo>
                  <a:pt x="56" y="162"/>
                  <a:pt x="56" y="162"/>
                  <a:pt x="56" y="161"/>
                </a:cubicBezTo>
                <a:cubicBezTo>
                  <a:pt x="67" y="150"/>
                  <a:pt x="86" y="151"/>
                  <a:pt x="110" y="151"/>
                </a:cubicBezTo>
                <a:cubicBezTo>
                  <a:pt x="119" y="151"/>
                  <a:pt x="128" y="152"/>
                  <a:pt x="138" y="151"/>
                </a:cubicBezTo>
                <a:cubicBezTo>
                  <a:pt x="138" y="139"/>
                  <a:pt x="138" y="139"/>
                  <a:pt x="138" y="139"/>
                </a:cubicBezTo>
                <a:cubicBezTo>
                  <a:pt x="128" y="140"/>
                  <a:pt x="119" y="139"/>
                  <a:pt x="111" y="139"/>
                </a:cubicBezTo>
                <a:close/>
                <a:moveTo>
                  <a:pt x="179" y="105"/>
                </a:moveTo>
                <a:cubicBezTo>
                  <a:pt x="150" y="76"/>
                  <a:pt x="150" y="76"/>
                  <a:pt x="150" y="76"/>
                </a:cubicBezTo>
                <a:cubicBezTo>
                  <a:pt x="122" y="105"/>
                  <a:pt x="122" y="105"/>
                  <a:pt x="122" y="105"/>
                </a:cubicBezTo>
                <a:cubicBezTo>
                  <a:pt x="144" y="105"/>
                  <a:pt x="144" y="105"/>
                  <a:pt x="144" y="105"/>
                </a:cubicBezTo>
                <a:cubicBezTo>
                  <a:pt x="144" y="207"/>
                  <a:pt x="144" y="207"/>
                  <a:pt x="144" y="207"/>
                </a:cubicBezTo>
                <a:cubicBezTo>
                  <a:pt x="156" y="207"/>
                  <a:pt x="156" y="207"/>
                  <a:pt x="156" y="207"/>
                </a:cubicBezTo>
                <a:cubicBezTo>
                  <a:pt x="156" y="105"/>
                  <a:pt x="156" y="105"/>
                  <a:pt x="156" y="105"/>
                </a:cubicBezTo>
                <a:lnTo>
                  <a:pt x="179" y="1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4" name="Flowchart: Process 13"/>
          <p:cNvSpPr/>
          <p:nvPr/>
        </p:nvSpPr>
        <p:spPr>
          <a:xfrm>
            <a:off x="501069" y="2284840"/>
            <a:ext cx="1247239" cy="50292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libri"/>
                <a:ea typeface="Segoe UI" panose="020B0502040204020203" pitchFamily="34" charset="0"/>
                <a:cs typeface="Calibri"/>
              </a:rPr>
              <a:t>SOCIAL MEDIA</a:t>
            </a:r>
            <a:endParaRPr lang="en-US" sz="1000" dirty="0">
              <a:solidFill>
                <a:schemeClr val="bg1"/>
              </a:solidFill>
              <a:latin typeface="Calibri"/>
              <a:ea typeface="Segoe UI" panose="020B0502040204020203" pitchFamily="34" charset="0"/>
              <a:cs typeface="Calibri"/>
            </a:endParaRPr>
          </a:p>
        </p:txBody>
      </p:sp>
      <p:sp>
        <p:nvSpPr>
          <p:cNvPr id="15" name="Flowchart: Process 14"/>
          <p:cNvSpPr/>
          <p:nvPr/>
        </p:nvSpPr>
        <p:spPr>
          <a:xfrm>
            <a:off x="1806841" y="2284840"/>
            <a:ext cx="1230774" cy="50292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libri"/>
                <a:ea typeface="Segoe UI" panose="020B0502040204020203" pitchFamily="34" charset="0"/>
                <a:cs typeface="Calibri"/>
              </a:rPr>
              <a:t>MOBILE</a:t>
            </a:r>
            <a:endParaRPr lang="en-US" sz="1000" dirty="0">
              <a:solidFill>
                <a:schemeClr val="bg1"/>
              </a:solidFill>
              <a:latin typeface="Calibri"/>
              <a:ea typeface="Segoe UI" panose="020B0502040204020203" pitchFamily="34" charset="0"/>
              <a:cs typeface="Calibri"/>
            </a:endParaRPr>
          </a:p>
        </p:txBody>
      </p:sp>
      <p:sp>
        <p:nvSpPr>
          <p:cNvPr id="16" name="Flowchart: Process 15"/>
          <p:cNvSpPr/>
          <p:nvPr/>
        </p:nvSpPr>
        <p:spPr>
          <a:xfrm>
            <a:off x="501070" y="2830400"/>
            <a:ext cx="1247239" cy="50292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libri"/>
                <a:ea typeface="Segoe UI" panose="020B0502040204020203" pitchFamily="34" charset="0"/>
                <a:cs typeface="Calibri"/>
              </a:rPr>
              <a:t>WEB/ E-COMMERCE</a:t>
            </a:r>
            <a:endParaRPr lang="en-US" sz="1000" dirty="0">
              <a:solidFill>
                <a:schemeClr val="bg1"/>
              </a:solidFill>
              <a:latin typeface="Calibri"/>
              <a:ea typeface="Segoe UI" panose="020B0502040204020203" pitchFamily="34" charset="0"/>
              <a:cs typeface="Calibri"/>
            </a:endParaRPr>
          </a:p>
        </p:txBody>
      </p:sp>
      <p:sp>
        <p:nvSpPr>
          <p:cNvPr id="17" name="Flowchart: Process 16"/>
          <p:cNvSpPr/>
          <p:nvPr/>
        </p:nvSpPr>
        <p:spPr>
          <a:xfrm>
            <a:off x="1823306" y="2830400"/>
            <a:ext cx="1230774" cy="50292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libri"/>
                <a:ea typeface="Segoe UI" panose="020B0502040204020203" pitchFamily="34" charset="0"/>
                <a:cs typeface="Calibri"/>
              </a:rPr>
              <a:t>KIOSKS</a:t>
            </a:r>
            <a:endParaRPr lang="en-US" sz="1000" dirty="0">
              <a:solidFill>
                <a:schemeClr val="bg1"/>
              </a:solidFill>
              <a:latin typeface="Calibri"/>
              <a:ea typeface="Segoe UI" panose="020B0502040204020203" pitchFamily="34" charset="0"/>
              <a:cs typeface="Calibri"/>
            </a:endParaRPr>
          </a:p>
        </p:txBody>
      </p:sp>
      <p:sp>
        <p:nvSpPr>
          <p:cNvPr id="18" name="Flowchart: Process 17"/>
          <p:cNvSpPr/>
          <p:nvPr/>
        </p:nvSpPr>
        <p:spPr>
          <a:xfrm>
            <a:off x="6397160" y="2284840"/>
            <a:ext cx="1244737" cy="50292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libri"/>
                <a:ea typeface="Segoe UI" panose="020B0502040204020203" pitchFamily="34" charset="0"/>
                <a:cs typeface="Calibri"/>
              </a:rPr>
              <a:t>MARKETING AUTOMATION</a:t>
            </a:r>
            <a:endParaRPr lang="en-US" sz="1000" dirty="0">
              <a:solidFill>
                <a:schemeClr val="bg1"/>
              </a:solidFill>
              <a:latin typeface="Calibri"/>
              <a:ea typeface="Segoe UI" panose="020B0502040204020203" pitchFamily="34" charset="0"/>
              <a:cs typeface="Calibri"/>
            </a:endParaRPr>
          </a:p>
        </p:txBody>
      </p:sp>
      <p:sp>
        <p:nvSpPr>
          <p:cNvPr id="19" name="Flowchart: Process 18"/>
          <p:cNvSpPr/>
          <p:nvPr/>
        </p:nvSpPr>
        <p:spPr>
          <a:xfrm>
            <a:off x="7719396" y="2284840"/>
            <a:ext cx="1230774" cy="50292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libri"/>
                <a:ea typeface="Segoe UI" panose="020B0502040204020203" pitchFamily="34" charset="0"/>
                <a:cs typeface="Calibri"/>
              </a:rPr>
              <a:t>MULTICHANNEL MARKETING</a:t>
            </a:r>
            <a:endParaRPr lang="en-US" sz="1000" dirty="0">
              <a:solidFill>
                <a:schemeClr val="bg1"/>
              </a:solidFill>
              <a:latin typeface="Calibri"/>
              <a:ea typeface="Segoe UI" panose="020B0502040204020203" pitchFamily="34" charset="0"/>
              <a:cs typeface="Calibri"/>
            </a:endParaRPr>
          </a:p>
        </p:txBody>
      </p:sp>
      <p:sp>
        <p:nvSpPr>
          <p:cNvPr id="20" name="Flowchart: Process 19"/>
          <p:cNvSpPr/>
          <p:nvPr/>
        </p:nvSpPr>
        <p:spPr>
          <a:xfrm>
            <a:off x="6413626" y="2830400"/>
            <a:ext cx="1230774" cy="50292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libri"/>
                <a:ea typeface="Segoe UI" panose="020B0502040204020203" pitchFamily="34" charset="0"/>
                <a:cs typeface="Calibri"/>
              </a:rPr>
              <a:t>SOCIAL/ MOBILE COMMERCE AND ENGAGEMENT</a:t>
            </a:r>
            <a:endParaRPr lang="en-US" sz="1000" dirty="0">
              <a:solidFill>
                <a:schemeClr val="bg1"/>
              </a:solidFill>
              <a:latin typeface="Calibri"/>
              <a:ea typeface="Segoe UI" panose="020B0502040204020203" pitchFamily="34" charset="0"/>
              <a:cs typeface="Calibri"/>
            </a:endParaRPr>
          </a:p>
        </p:txBody>
      </p:sp>
      <p:sp>
        <p:nvSpPr>
          <p:cNvPr id="21" name="Flowchart: Process 20"/>
          <p:cNvSpPr/>
          <p:nvPr/>
        </p:nvSpPr>
        <p:spPr>
          <a:xfrm>
            <a:off x="7719396" y="2830400"/>
            <a:ext cx="1230774" cy="50292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libri"/>
                <a:ea typeface="Segoe UI" panose="020B0502040204020203" pitchFamily="34" charset="0"/>
                <a:cs typeface="Calibri"/>
              </a:rPr>
              <a:t>PREDICTIVE ANALYTICS</a:t>
            </a:r>
            <a:endParaRPr lang="en-US" sz="1000" dirty="0">
              <a:solidFill>
                <a:schemeClr val="bg1"/>
              </a:solidFill>
              <a:latin typeface="Calibri"/>
              <a:ea typeface="Segoe UI" panose="020B0502040204020203" pitchFamily="34" charset="0"/>
              <a:cs typeface="Calibri"/>
            </a:endParaRPr>
          </a:p>
        </p:txBody>
      </p:sp>
      <p:sp>
        <p:nvSpPr>
          <p:cNvPr id="22" name="Flowchart: Process 21"/>
          <p:cNvSpPr/>
          <p:nvPr/>
        </p:nvSpPr>
        <p:spPr>
          <a:xfrm>
            <a:off x="3436316" y="2284840"/>
            <a:ext cx="1221960" cy="50292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libri"/>
                <a:ea typeface="Segoe UI" panose="020B0502040204020203" pitchFamily="34" charset="0"/>
                <a:cs typeface="Calibri"/>
              </a:rPr>
              <a:t>BIG DATA</a:t>
            </a:r>
            <a:endParaRPr lang="en-US" sz="1000" dirty="0">
              <a:solidFill>
                <a:schemeClr val="bg1"/>
              </a:solidFill>
              <a:latin typeface="Calibri"/>
              <a:ea typeface="Segoe UI" panose="020B0502040204020203" pitchFamily="34" charset="0"/>
              <a:cs typeface="Calibri"/>
            </a:endParaRPr>
          </a:p>
        </p:txBody>
      </p:sp>
      <p:sp>
        <p:nvSpPr>
          <p:cNvPr id="23" name="Flowchart: Process 22"/>
          <p:cNvSpPr/>
          <p:nvPr/>
        </p:nvSpPr>
        <p:spPr>
          <a:xfrm>
            <a:off x="4725621" y="2284840"/>
            <a:ext cx="1230774" cy="50292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libri"/>
                <a:ea typeface="Segoe UI" panose="020B0502040204020203" pitchFamily="34" charset="0"/>
                <a:cs typeface="Calibri"/>
              </a:rPr>
              <a:t>DATA QUALITY AND GOVERNANCE</a:t>
            </a:r>
            <a:endParaRPr lang="en-US" sz="1000" dirty="0">
              <a:solidFill>
                <a:schemeClr val="bg1"/>
              </a:solidFill>
              <a:latin typeface="Calibri"/>
              <a:ea typeface="Segoe UI" panose="020B0502040204020203" pitchFamily="34" charset="0"/>
              <a:cs typeface="Calibri"/>
            </a:endParaRPr>
          </a:p>
        </p:txBody>
      </p:sp>
      <p:sp>
        <p:nvSpPr>
          <p:cNvPr id="24" name="Flowchart: Process 23"/>
          <p:cNvSpPr/>
          <p:nvPr/>
        </p:nvSpPr>
        <p:spPr>
          <a:xfrm>
            <a:off x="3436316" y="2830400"/>
            <a:ext cx="1230774" cy="50292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libri"/>
                <a:ea typeface="Segoe UI" panose="020B0502040204020203" pitchFamily="34" charset="0"/>
                <a:cs typeface="Calibri"/>
              </a:rPr>
              <a:t>SOCIAL MEDIA ANALYTICS</a:t>
            </a:r>
            <a:endParaRPr lang="en-US" sz="1000" dirty="0">
              <a:solidFill>
                <a:schemeClr val="bg1"/>
              </a:solidFill>
              <a:latin typeface="Calibri"/>
              <a:ea typeface="Segoe UI" panose="020B0502040204020203" pitchFamily="34" charset="0"/>
              <a:cs typeface="Calibri"/>
            </a:endParaRPr>
          </a:p>
        </p:txBody>
      </p:sp>
      <p:sp>
        <p:nvSpPr>
          <p:cNvPr id="25" name="Flowchart: Process 24"/>
          <p:cNvSpPr/>
          <p:nvPr/>
        </p:nvSpPr>
        <p:spPr>
          <a:xfrm>
            <a:off x="4742086" y="2830400"/>
            <a:ext cx="1214310" cy="50292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libri"/>
                <a:ea typeface="Segoe UI" panose="020B0502040204020203" pitchFamily="34" charset="0"/>
                <a:cs typeface="Calibri"/>
              </a:rPr>
              <a:t>PRODUCT/  PRICING ANALYTICS</a:t>
            </a:r>
            <a:endParaRPr lang="en-US" sz="1000" dirty="0">
              <a:solidFill>
                <a:schemeClr val="bg1"/>
              </a:solidFill>
              <a:latin typeface="Calibri"/>
              <a:ea typeface="Segoe UI" panose="020B0502040204020203" pitchFamily="34" charset="0"/>
              <a:cs typeface="Calibri"/>
            </a:endParaRPr>
          </a:p>
        </p:txBody>
      </p:sp>
      <p:sp>
        <p:nvSpPr>
          <p:cNvPr id="26" name="Isosceles Triangle 25"/>
          <p:cNvSpPr/>
          <p:nvPr/>
        </p:nvSpPr>
        <p:spPr>
          <a:xfrm rot="5400000" flipH="1">
            <a:off x="5883180" y="1020161"/>
            <a:ext cx="575400" cy="29894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 rot="5400000" flipH="1">
            <a:off x="2974380" y="1020161"/>
            <a:ext cx="575400" cy="29894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Process 27"/>
          <p:cNvSpPr/>
          <p:nvPr/>
        </p:nvSpPr>
        <p:spPr>
          <a:xfrm>
            <a:off x="1384384" y="4069546"/>
            <a:ext cx="960126" cy="46086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libri"/>
                <a:ea typeface="Segoe UI" panose="020B0502040204020203" pitchFamily="34" charset="0"/>
                <a:cs typeface="Calibri"/>
              </a:rPr>
              <a:t>CLOUD</a:t>
            </a:r>
            <a:endParaRPr lang="en-US" sz="1000" dirty="0">
              <a:solidFill>
                <a:schemeClr val="bg1"/>
              </a:solidFill>
              <a:latin typeface="Calibri"/>
              <a:ea typeface="Segoe UI" panose="020B0502040204020203" pitchFamily="34" charset="0"/>
              <a:cs typeface="Calibri"/>
            </a:endParaRPr>
          </a:p>
        </p:txBody>
      </p:sp>
      <p:sp>
        <p:nvSpPr>
          <p:cNvPr id="29" name="Flowchart: Process 28"/>
          <p:cNvSpPr/>
          <p:nvPr/>
        </p:nvSpPr>
        <p:spPr>
          <a:xfrm>
            <a:off x="2843774" y="4069546"/>
            <a:ext cx="960126" cy="46086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libri"/>
                <a:ea typeface="Segoe UI" panose="020B0502040204020203" pitchFamily="34" charset="0"/>
                <a:cs typeface="Calibri"/>
              </a:rPr>
              <a:t>API</a:t>
            </a:r>
            <a:endParaRPr lang="en-US" sz="1000" dirty="0">
              <a:solidFill>
                <a:schemeClr val="bg1"/>
              </a:solidFill>
              <a:latin typeface="Calibri"/>
              <a:ea typeface="Segoe UI" panose="020B0502040204020203" pitchFamily="34" charset="0"/>
              <a:cs typeface="Calibri"/>
            </a:endParaRPr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4" t="24072" r="16866" b="27283"/>
          <a:stretch/>
        </p:blipFill>
        <p:spPr bwMode="auto">
          <a:xfrm>
            <a:off x="4303165" y="1573221"/>
            <a:ext cx="729696" cy="55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4456785" y="3585938"/>
            <a:ext cx="4570195" cy="1174898"/>
          </a:xfrm>
          <a:prstGeom prst="rect">
            <a:avLst/>
          </a:prstGeom>
          <a:solidFill>
            <a:srgbClr val="FF0066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679777" y="3657837"/>
            <a:ext cx="2271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alibri"/>
                <a:ea typeface="Segoe UI" panose="020B0502040204020203" pitchFamily="34" charset="0"/>
                <a:cs typeface="Calibri"/>
              </a:rPr>
              <a:t>CONNECT THE </a:t>
            </a:r>
            <a:r>
              <a:rPr lang="en-US" sz="1400" b="1" dirty="0" smtClean="0">
                <a:solidFill>
                  <a:schemeClr val="bg1"/>
                </a:solidFill>
                <a:latin typeface="Calibri"/>
                <a:ea typeface="Segoe UI" panose="020B0502040204020203" pitchFamily="34" charset="0"/>
                <a:cs typeface="Calibri"/>
              </a:rPr>
              <a:t>EXPERIENCES</a:t>
            </a:r>
            <a:endParaRPr lang="en-US" sz="1400" b="1" dirty="0">
              <a:solidFill>
                <a:schemeClr val="bg1"/>
              </a:solidFill>
              <a:latin typeface="Calibri"/>
              <a:ea typeface="Segoe UI" panose="020B0502040204020203" pitchFamily="34" charset="0"/>
              <a:cs typeface="Calibri"/>
            </a:endParaRPr>
          </a:p>
        </p:txBody>
      </p:sp>
      <p:sp>
        <p:nvSpPr>
          <p:cNvPr id="34" name="Flowchart: Process 33"/>
          <p:cNvSpPr/>
          <p:nvPr/>
        </p:nvSpPr>
        <p:spPr>
          <a:xfrm>
            <a:off x="4610405" y="4069546"/>
            <a:ext cx="1291543" cy="46086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libri"/>
                <a:ea typeface="Segoe UI" panose="020B0502040204020203" pitchFamily="34" charset="0"/>
                <a:cs typeface="Calibri"/>
              </a:rPr>
              <a:t>CUSTOMER EXPERIENCE RESEARCH</a:t>
            </a:r>
            <a:endParaRPr lang="en-US" sz="1000" dirty="0">
              <a:solidFill>
                <a:schemeClr val="bg1"/>
              </a:solidFill>
              <a:latin typeface="Calibri"/>
              <a:ea typeface="Segoe UI" panose="020B0502040204020203" pitchFamily="34" charset="0"/>
              <a:cs typeface="Calibri"/>
            </a:endParaRPr>
          </a:p>
        </p:txBody>
      </p:sp>
      <p:sp>
        <p:nvSpPr>
          <p:cNvPr id="35" name="Flowchart: Process 34"/>
          <p:cNvSpPr/>
          <p:nvPr/>
        </p:nvSpPr>
        <p:spPr>
          <a:xfrm>
            <a:off x="6031390" y="4069546"/>
            <a:ext cx="921720" cy="46086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libri"/>
                <a:ea typeface="Segoe UI" panose="020B0502040204020203" pitchFamily="34" charset="0"/>
                <a:cs typeface="Calibri"/>
              </a:rPr>
              <a:t>INTERACTION DESIGN</a:t>
            </a:r>
          </a:p>
        </p:txBody>
      </p:sp>
      <p:sp>
        <p:nvSpPr>
          <p:cNvPr id="36" name="Flowchart: Process 35"/>
          <p:cNvSpPr/>
          <p:nvPr/>
        </p:nvSpPr>
        <p:spPr>
          <a:xfrm>
            <a:off x="7106730" y="4069546"/>
            <a:ext cx="691290" cy="46086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libri"/>
                <a:ea typeface="Segoe UI" panose="020B0502040204020203" pitchFamily="34" charset="0"/>
                <a:cs typeface="Calibri"/>
              </a:rPr>
              <a:t>VISUAL DESIGN</a:t>
            </a:r>
            <a:endParaRPr lang="en-US" sz="1000" dirty="0">
              <a:solidFill>
                <a:schemeClr val="bg1"/>
              </a:solidFill>
              <a:latin typeface="Calibri"/>
              <a:ea typeface="Segoe UI" panose="020B0502040204020203" pitchFamily="34" charset="0"/>
              <a:cs typeface="Calibri"/>
            </a:endParaRPr>
          </a:p>
        </p:txBody>
      </p:sp>
      <p:sp>
        <p:nvSpPr>
          <p:cNvPr id="37" name="Flowchart: Process 36"/>
          <p:cNvSpPr/>
          <p:nvPr/>
        </p:nvSpPr>
        <p:spPr>
          <a:xfrm>
            <a:off x="7913235" y="4069546"/>
            <a:ext cx="998530" cy="460860"/>
          </a:xfrm>
          <a:prstGeom prst="flowChartProces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Calibri"/>
                <a:ea typeface="Segoe UI" panose="020B0502040204020203" pitchFamily="34" charset="0"/>
                <a:cs typeface="Calibri"/>
              </a:rPr>
              <a:t>INFORMATION ARCHITECTURE</a:t>
            </a:r>
            <a:endParaRPr lang="en-US" sz="1000" dirty="0">
              <a:solidFill>
                <a:schemeClr val="bg1"/>
              </a:solidFill>
              <a:latin typeface="Calibri"/>
              <a:ea typeface="Segoe UI" panose="020B0502040204020203" pitchFamily="34" charset="0"/>
              <a:cs typeface="Calibri"/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259460" y="337564"/>
            <a:ext cx="8613900" cy="313936"/>
          </a:xfrm>
          <a:prstGeom prst="rect">
            <a:avLst/>
          </a:prstGeom>
        </p:spPr>
        <p:txBody>
          <a:bodyPr vert="horz" lIns="91341" tIns="45668" rIns="91341" bIns="45668" rtlCol="0" anchor="ctr">
            <a:noAutofit/>
          </a:bodyPr>
          <a:lstStyle>
            <a:lvl1pPr algn="l" defTabSz="91409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z="2000" dirty="0" smtClean="0">
                <a:solidFill>
                  <a:srgbClr val="595959"/>
                </a:solidFill>
                <a:latin typeface="Helvetica"/>
                <a:cs typeface="Helvetica"/>
              </a:rPr>
              <a:t>Systems of Engagement (SOE): CRM Is the glue</a:t>
            </a:r>
            <a:endParaRPr lang="en-US" sz="2000" dirty="0">
              <a:solidFill>
                <a:srgbClr val="595959"/>
              </a:solidFill>
              <a:latin typeface="Helvetica"/>
              <a:cs typeface="Helvetica"/>
            </a:endParaRPr>
          </a:p>
        </p:txBody>
      </p:sp>
      <p:pic>
        <p:nvPicPr>
          <p:cNvPr id="31" name="Picture 30" descr="sf-logo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685" y="921720"/>
            <a:ext cx="2065916" cy="19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49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343706" y="4892505"/>
            <a:ext cx="533400" cy="273844"/>
          </a:xfrm>
        </p:spPr>
        <p:txBody>
          <a:bodyPr/>
          <a:lstStyle/>
          <a:p>
            <a:fld id="{C7C739E9-B401-45D2-B2D3-CE79AE1ADEC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48602" y="147052"/>
            <a:ext cx="8624757" cy="658068"/>
          </a:xfrm>
          <a:prstGeom prst="rect">
            <a:avLst/>
          </a:prstGeom>
        </p:spPr>
        <p:txBody>
          <a:bodyPr vert="horz" lIns="91341" tIns="45668" rIns="91341" bIns="45668" rtlCol="0" anchor="ctr">
            <a:normAutofit/>
          </a:bodyPr>
          <a:lstStyle>
            <a:lvl1pPr algn="l" defTabSz="91409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913394">
              <a:defRPr/>
            </a:pPr>
            <a:r>
              <a:rPr lang="en-US" sz="2000" dirty="0" smtClean="0">
                <a:latin typeface="Helvetica"/>
                <a:cs typeface="Helvetica"/>
              </a:rPr>
              <a:t>SALESFORCE Provides a </a:t>
            </a:r>
            <a:r>
              <a:rPr lang="en-US" sz="2000" dirty="0" smtClean="0">
                <a:latin typeface="Helvetica"/>
                <a:cs typeface="Helvetica"/>
              </a:rPr>
              <a:t>rich SOE environment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343039" y="1573221"/>
            <a:ext cx="3072401" cy="3072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0" rtlCol="0" anchor="t" anchorCtr="0"/>
          <a:lstStyle/>
          <a:p>
            <a:pPr algn="ctr"/>
            <a:r>
              <a:rPr lang="en-US" dirty="0" smtClean="0"/>
              <a:t>Org.Salesforce.com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424260" y="1611625"/>
            <a:ext cx="2112275" cy="115215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Partner Distributor(s)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45080" y="1957270"/>
            <a:ext cx="1843440" cy="26883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25" name="Rounded Rectangle 24"/>
          <p:cNvSpPr/>
          <p:nvPr/>
        </p:nvSpPr>
        <p:spPr>
          <a:xfrm>
            <a:off x="6953111" y="1611625"/>
            <a:ext cx="2112275" cy="195865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rgbClr val="595959"/>
                </a:solidFill>
              </a:rPr>
              <a:t>Existing Systems</a:t>
            </a:r>
            <a:endParaRPr lang="en-US" sz="1400" dirty="0">
              <a:solidFill>
                <a:srgbClr val="595959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029921" y="2110890"/>
            <a:ext cx="1958655" cy="57607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 smtClean="0"/>
              <a:t>Legacy Line of Business apps</a:t>
            </a:r>
            <a:endParaRPr lang="en-US" sz="1400" dirty="0"/>
          </a:p>
        </p:txBody>
      </p:sp>
      <p:sp>
        <p:nvSpPr>
          <p:cNvPr id="27" name="Rounded Rectangle 26"/>
          <p:cNvSpPr/>
          <p:nvPr/>
        </p:nvSpPr>
        <p:spPr>
          <a:xfrm>
            <a:off x="7029921" y="2840585"/>
            <a:ext cx="1958655" cy="57607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 smtClean="0"/>
              <a:t>Data Warehouse</a:t>
            </a:r>
            <a:endParaRPr lang="en-US" sz="1400" dirty="0"/>
          </a:p>
        </p:txBody>
      </p:sp>
      <p:sp>
        <p:nvSpPr>
          <p:cNvPr id="28" name="Rounded Rectangle 27"/>
          <p:cNvSpPr/>
          <p:nvPr/>
        </p:nvSpPr>
        <p:spPr>
          <a:xfrm>
            <a:off x="521889" y="2187700"/>
            <a:ext cx="1843440" cy="30724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/>
              <a:t>B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37104" y="2456536"/>
            <a:ext cx="1843440" cy="23042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31" name="Process 30"/>
          <p:cNvSpPr/>
          <p:nvPr/>
        </p:nvSpPr>
        <p:spPr>
          <a:xfrm>
            <a:off x="3597996" y="2072485"/>
            <a:ext cx="2587015" cy="408575"/>
          </a:xfrm>
          <a:prstGeom prst="flowChartProcess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Web Services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Process 33"/>
          <p:cNvSpPr/>
          <p:nvPr/>
        </p:nvSpPr>
        <p:spPr>
          <a:xfrm>
            <a:off x="3597996" y="2533345"/>
            <a:ext cx="2587015" cy="408575"/>
          </a:xfrm>
          <a:prstGeom prst="flowChartProcess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 Integration &amp; Synch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Process 34"/>
          <p:cNvSpPr/>
          <p:nvPr/>
        </p:nvSpPr>
        <p:spPr>
          <a:xfrm>
            <a:off x="3597996" y="2994205"/>
            <a:ext cx="2587015" cy="499265"/>
          </a:xfrm>
          <a:prstGeom prst="flowChartProcess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Triggers</a:t>
            </a:r>
          </a:p>
          <a:p>
            <a:pPr algn="ctr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(account, contact, oppty, quote, custom…)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ight Arrow 38"/>
          <p:cNvSpPr/>
          <p:nvPr/>
        </p:nvSpPr>
        <p:spPr>
          <a:xfrm rot="10800000">
            <a:off x="6185009" y="2149295"/>
            <a:ext cx="768101" cy="192025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lnSpc>
                <a:spcPts val="1400"/>
              </a:lnSpc>
            </a:pPr>
            <a:endParaRPr lang="en-US" sz="1400" dirty="0"/>
          </a:p>
        </p:txBody>
      </p:sp>
      <p:sp>
        <p:nvSpPr>
          <p:cNvPr id="40" name="Right Arrow 39"/>
          <p:cNvSpPr/>
          <p:nvPr/>
        </p:nvSpPr>
        <p:spPr>
          <a:xfrm>
            <a:off x="6185009" y="2610155"/>
            <a:ext cx="768101" cy="192025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lnSpc>
                <a:spcPts val="1400"/>
              </a:lnSpc>
            </a:pPr>
            <a:endParaRPr lang="en-US" sz="140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05" y="4339223"/>
            <a:ext cx="1714178" cy="413055"/>
          </a:xfrm>
          <a:prstGeom prst="rect">
            <a:avLst/>
          </a:prstGeom>
          <a:ln w="25400">
            <a:noFill/>
          </a:ln>
        </p:spPr>
      </p:pic>
      <p:sp>
        <p:nvSpPr>
          <p:cNvPr id="44" name="Rounded Rectangle 43"/>
          <p:cNvSpPr/>
          <p:nvPr/>
        </p:nvSpPr>
        <p:spPr>
          <a:xfrm>
            <a:off x="155426" y="4203963"/>
            <a:ext cx="2765160" cy="576074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32234" y="4192119"/>
            <a:ext cx="2841971" cy="184666"/>
          </a:xfrm>
          <a:prstGeom prst="rect">
            <a:avLst/>
          </a:prstGeom>
          <a:noFill/>
          <a:ln w="50800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 smtClean="0"/>
              <a:t>Data integration utilities</a:t>
            </a:r>
            <a:endParaRPr lang="en-US" sz="1200" dirty="0"/>
          </a:p>
        </p:txBody>
      </p:sp>
      <p:sp>
        <p:nvSpPr>
          <p:cNvPr id="50" name="Process 49"/>
          <p:cNvSpPr/>
          <p:nvPr/>
        </p:nvSpPr>
        <p:spPr>
          <a:xfrm>
            <a:off x="3611875" y="3531875"/>
            <a:ext cx="2573136" cy="307240"/>
          </a:xfrm>
          <a:prstGeom prst="flowChartProcess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Adaptable UI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39475" y="742191"/>
            <a:ext cx="8065050" cy="6774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731500" y="795306"/>
            <a:ext cx="1550896" cy="546579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82880" tIns="0" rIns="91436" bIns="182880" numCol="1" rtlCol="0" anchor="t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SERVICE CLOUD</a:t>
            </a: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397611" y="795306"/>
            <a:ext cx="1448713" cy="546579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82880" tIns="0" rIns="91436" bIns="182880" numCol="1" rtlCol="0" anchor="t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SALES CLOUD</a:t>
            </a: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961539" y="796210"/>
            <a:ext cx="1393879" cy="546579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82880" tIns="0" rIns="91436" bIns="182880" numCol="1" rtlCol="0" anchor="t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MARKETING CLOUD</a:t>
            </a: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470633" y="795303"/>
            <a:ext cx="1438569" cy="546579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82880" tIns="0" rIns="91436" bIns="182880" numCol="1" rtlCol="0" anchor="t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APPLICATION</a:t>
            </a: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6986012" y="796210"/>
            <a:ext cx="1464893" cy="546579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82880" tIns="0" rIns="91436" bIns="182880" numCol="1" rtlCol="0" anchor="t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PLATFORM</a:t>
            </a: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6607465" y="4184760"/>
            <a:ext cx="2342705" cy="614480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6914705" y="4192118"/>
            <a:ext cx="1881846" cy="184667"/>
          </a:xfrm>
          <a:prstGeom prst="rect">
            <a:avLst/>
          </a:prstGeom>
          <a:noFill/>
          <a:ln w="25400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 smtClean="0"/>
              <a:t>UI toolkits</a:t>
            </a:r>
            <a:endParaRPr lang="en-US" sz="1200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72550" y="4437443"/>
            <a:ext cx="1139950" cy="284988"/>
          </a:xfrm>
          <a:prstGeom prst="rect">
            <a:avLst/>
          </a:prstGeom>
          <a:ln w="25400">
            <a:noFill/>
          </a:ln>
        </p:spPr>
      </p:pic>
      <p:sp>
        <p:nvSpPr>
          <p:cNvPr id="43" name="Right Arrow 42"/>
          <p:cNvSpPr/>
          <p:nvPr/>
        </p:nvSpPr>
        <p:spPr>
          <a:xfrm>
            <a:off x="2536535" y="2110890"/>
            <a:ext cx="1075340" cy="192025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lnSpc>
                <a:spcPts val="1400"/>
              </a:lnSpc>
            </a:pPr>
            <a:endParaRPr lang="en-US" sz="1400" dirty="0"/>
          </a:p>
        </p:txBody>
      </p:sp>
      <p:pic>
        <p:nvPicPr>
          <p:cNvPr id="45" name="Picture 44" descr="sf-logo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920" y="-270220"/>
            <a:ext cx="1305770" cy="1261374"/>
          </a:xfrm>
          <a:prstGeom prst="rect">
            <a:avLst/>
          </a:prstGeom>
        </p:spPr>
      </p:pic>
      <p:sp>
        <p:nvSpPr>
          <p:cNvPr id="52" name="Rounded Rectangle 51"/>
          <p:cNvSpPr/>
          <p:nvPr/>
        </p:nvSpPr>
        <p:spPr>
          <a:xfrm>
            <a:off x="424260" y="3071015"/>
            <a:ext cx="2112275" cy="9601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sz="1400" dirty="0" smtClean="0">
                <a:solidFill>
                  <a:srgbClr val="595959"/>
                </a:solidFill>
              </a:rPr>
              <a:t>Consumers</a:t>
            </a:r>
          </a:p>
          <a:p>
            <a:pPr algn="ctr"/>
            <a:endParaRPr lang="en-US" sz="1400" dirty="0">
              <a:solidFill>
                <a:srgbClr val="595959"/>
              </a:solidFill>
            </a:endParaRPr>
          </a:p>
          <a:p>
            <a:pPr algn="ctr"/>
            <a:endParaRPr lang="en-US" sz="1400" dirty="0" smtClean="0">
              <a:solidFill>
                <a:srgbClr val="595959"/>
              </a:solidFill>
            </a:endParaRPr>
          </a:p>
          <a:p>
            <a:pPr algn="ctr"/>
            <a:endParaRPr lang="en-US" sz="600" dirty="0" smtClean="0">
              <a:solidFill>
                <a:srgbClr val="595959"/>
              </a:solidFill>
            </a:endParaRPr>
          </a:p>
          <a:p>
            <a:pPr algn="ctr"/>
            <a:r>
              <a:rPr lang="en-US" sz="1200" dirty="0" smtClean="0">
                <a:solidFill>
                  <a:srgbClr val="595959"/>
                </a:solidFill>
              </a:rPr>
              <a:t>(</a:t>
            </a:r>
            <a:r>
              <a:rPr lang="en-US" sz="1200" dirty="0" smtClean="0">
                <a:solidFill>
                  <a:srgbClr val="595959"/>
                </a:solidFill>
              </a:rPr>
              <a:t>household)</a:t>
            </a:r>
            <a:endParaRPr lang="en-US" sz="1200" dirty="0">
              <a:solidFill>
                <a:srgbClr val="595959"/>
              </a:solidFill>
            </a:endParaRPr>
          </a:p>
        </p:txBody>
      </p:sp>
      <p:sp>
        <p:nvSpPr>
          <p:cNvPr id="60" name="Left-Right Arrow 59"/>
          <p:cNvSpPr/>
          <p:nvPr/>
        </p:nvSpPr>
        <p:spPr>
          <a:xfrm rot="5400000">
            <a:off x="1326778" y="2821383"/>
            <a:ext cx="307239" cy="192025"/>
          </a:xfrm>
          <a:prstGeom prst="left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400"/>
              </a:lnSpc>
            </a:pPr>
            <a:endParaRPr lang="en-US" sz="1400"/>
          </a:p>
        </p:txBody>
      </p:sp>
      <p:sp>
        <p:nvSpPr>
          <p:cNvPr id="61" name="Left-Right Arrow 60"/>
          <p:cNvSpPr/>
          <p:nvPr/>
        </p:nvSpPr>
        <p:spPr>
          <a:xfrm>
            <a:off x="2536535" y="3455065"/>
            <a:ext cx="806505" cy="192025"/>
          </a:xfrm>
          <a:prstGeom prst="left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400"/>
              </a:lnSpc>
            </a:pPr>
            <a:endParaRPr lang="en-US" sz="1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955" y="3354181"/>
            <a:ext cx="691290" cy="484934"/>
          </a:xfrm>
          <a:prstGeom prst="rect">
            <a:avLst/>
          </a:prstGeom>
        </p:spPr>
      </p:pic>
      <p:sp>
        <p:nvSpPr>
          <p:cNvPr id="46" name="Process 45"/>
          <p:cNvSpPr/>
          <p:nvPr/>
        </p:nvSpPr>
        <p:spPr>
          <a:xfrm>
            <a:off x="3611875" y="3877520"/>
            <a:ext cx="2573136" cy="307240"/>
          </a:xfrm>
          <a:prstGeom prst="flowChartProcess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Analytics / Reporting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Process 46"/>
          <p:cNvSpPr/>
          <p:nvPr/>
        </p:nvSpPr>
        <p:spPr>
          <a:xfrm>
            <a:off x="3611875" y="4223165"/>
            <a:ext cx="2573136" cy="268835"/>
          </a:xfrm>
          <a:prstGeom prst="flowChartProcess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bIns="0" rtlCol="0" anchor="t" anchorCtr="0"/>
          <a:lstStyle/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….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631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C739E9-B401-45D2-B2D3-CE79AE1ADEC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6a7d8d82-e95a-4a5d-bdef-ba22ee47ac9a"/>
          <p:cNvPicPr>
            <a:picLocks noChangeAspect="1" noChangeArrowheads="1"/>
          </p:cNvPicPr>
          <p:nvPr/>
        </p:nvPicPr>
        <p:blipFill rotWithShape="1"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635"/>
          <a:stretch/>
        </p:blipFill>
        <p:spPr bwMode="auto">
          <a:xfrm>
            <a:off x="270641" y="1061275"/>
            <a:ext cx="2649945" cy="860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058"/>
          <a:stretch/>
        </p:blipFill>
        <p:spPr bwMode="auto">
          <a:xfrm>
            <a:off x="3266231" y="1073955"/>
            <a:ext cx="2611540" cy="84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193831" y="2034080"/>
            <a:ext cx="3033995" cy="584776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Helvetica"/>
                <a:cs typeface="Helvetica"/>
              </a:rPr>
              <a:t>STRATEGY DISCOVERY, </a:t>
            </a:r>
          </a:p>
          <a:p>
            <a:r>
              <a:rPr lang="en-US" sz="1600" dirty="0">
                <a:solidFill>
                  <a:schemeClr val="accent1"/>
                </a:solidFill>
                <a:latin typeface="Helvetica"/>
                <a:cs typeface="Helvetica"/>
              </a:rPr>
              <a:t>USER RESEARCH, VISION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3831" y="2686964"/>
            <a:ext cx="2803565" cy="207056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rgbClr val="38AED6"/>
                </a:solidFill>
                <a:latin typeface="Arial"/>
                <a:cs typeface="Arial"/>
              </a:rPr>
              <a:t>Current State Analysis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accent6"/>
                </a:solidFill>
                <a:latin typeface="Arial"/>
                <a:ea typeface="Segoe UI" pitchFamily="34" charset="0"/>
                <a:cs typeface="Arial"/>
              </a:rPr>
              <a:t>Heuristic &amp; data analysis of existing digital properties on various platforms</a:t>
            </a:r>
          </a:p>
          <a:p>
            <a:pPr>
              <a:lnSpc>
                <a:spcPct val="90000"/>
              </a:lnSpc>
            </a:pPr>
            <a:r>
              <a:rPr lang="en-US" sz="900" dirty="0">
                <a:solidFill>
                  <a:srgbClr val="38AED6"/>
                </a:solidFill>
                <a:latin typeface="Arial"/>
                <a:cs typeface="Arial"/>
              </a:rPr>
              <a:t>Business Aspiration Discovery</a:t>
            </a:r>
          </a:p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accent6"/>
                </a:solidFill>
                <a:latin typeface="Arial"/>
                <a:ea typeface="Segoe UI" pitchFamily="34" charset="0"/>
                <a:cs typeface="Arial"/>
              </a:rPr>
              <a:t>Stakeholder interviews to document business goals (Business, IT, Executive)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900" dirty="0">
                <a:solidFill>
                  <a:srgbClr val="38AED6"/>
                </a:solidFill>
                <a:latin typeface="Arial"/>
                <a:cs typeface="Arial"/>
              </a:rPr>
              <a:t>Consumer User Research</a:t>
            </a:r>
          </a:p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accent6"/>
                </a:solidFill>
                <a:latin typeface="Arial"/>
                <a:ea typeface="Segoe UI" pitchFamily="34" charset="0"/>
                <a:cs typeface="Arial"/>
              </a:rPr>
              <a:t>Primary research to reveal consumer attitudes, test &amp; evolve existing segmentation; secondary competitive research TBD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900" dirty="0">
                <a:solidFill>
                  <a:srgbClr val="38AED6"/>
                </a:solidFill>
                <a:latin typeface="Arial"/>
                <a:cs typeface="Arial"/>
              </a:rPr>
              <a:t>Vision Document</a:t>
            </a:r>
          </a:p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accent6"/>
                </a:solidFill>
                <a:latin typeface="Arial"/>
                <a:ea typeface="Segoe UI" pitchFamily="34" charset="0"/>
                <a:cs typeface="Arial"/>
              </a:rPr>
              <a:t>Articulation of Vision &amp; Roadmap resulting from discovery, research &amp; ideation</a:t>
            </a:r>
          </a:p>
          <a:p>
            <a:pPr>
              <a:lnSpc>
                <a:spcPct val="90000"/>
              </a:lnSpc>
            </a:pPr>
            <a:endParaRPr lang="en-US" sz="900" dirty="0">
              <a:solidFill>
                <a:schemeClr val="accent6"/>
              </a:solidFill>
              <a:latin typeface="Arial"/>
              <a:ea typeface="Segoe UI" pitchFamily="34" charset="0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51016" y="2686965"/>
            <a:ext cx="2803565" cy="161967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rgbClr val="38AED6"/>
                </a:solidFill>
                <a:latin typeface="Arial"/>
                <a:cs typeface="Arial"/>
              </a:rPr>
              <a:t>Engagement Data Model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rgbClr val="3F3F3F"/>
                </a:solidFill>
                <a:latin typeface="Arial"/>
                <a:ea typeface="Segoe UI" pitchFamily="34" charset="0"/>
                <a:cs typeface="Arial"/>
              </a:rPr>
              <a:t>Define engagement data model &amp; info flow</a:t>
            </a:r>
            <a:endParaRPr lang="en-US" sz="900" dirty="0">
              <a:solidFill>
                <a:srgbClr val="38AED6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</a:pPr>
            <a:r>
              <a:rPr lang="en-US" sz="900" dirty="0">
                <a:solidFill>
                  <a:srgbClr val="38AED6"/>
                </a:solidFill>
                <a:latin typeface="Arial"/>
                <a:cs typeface="Arial"/>
              </a:rPr>
              <a:t>Minimal Viable Product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accent6"/>
                </a:solidFill>
                <a:latin typeface="Arial"/>
                <a:ea typeface="Segoe UI" pitchFamily="34" charset="0"/>
                <a:cs typeface="Arial"/>
              </a:rPr>
              <a:t>Business analysis &amp; requirements for development of each work stream resulting from the Vision document; requirements dig deeper into needs of each persona from the research</a:t>
            </a:r>
            <a:endParaRPr lang="en-US" sz="900" dirty="0">
              <a:solidFill>
                <a:srgbClr val="38AED6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</a:pPr>
            <a:r>
              <a:rPr lang="en-US" sz="900" dirty="0">
                <a:solidFill>
                  <a:srgbClr val="38AED6"/>
                </a:solidFill>
                <a:latin typeface="Arial"/>
                <a:cs typeface="Arial"/>
              </a:rPr>
              <a:t>Architectural Design Sessions</a:t>
            </a:r>
          </a:p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accent6"/>
                </a:solidFill>
                <a:latin typeface="Arial"/>
                <a:ea typeface="Segoe UI" pitchFamily="34" charset="0"/>
                <a:cs typeface="Arial"/>
              </a:rPr>
              <a:t>Development of the best architecture &amp; supporting systems (often involves collaborative sessions)</a:t>
            </a:r>
          </a:p>
          <a:p>
            <a:pPr>
              <a:lnSpc>
                <a:spcPct val="90000"/>
              </a:lnSpc>
            </a:pPr>
            <a:endParaRPr lang="en-US" sz="900" dirty="0">
              <a:solidFill>
                <a:schemeClr val="accent6"/>
              </a:solidFill>
              <a:latin typeface="Arial"/>
              <a:ea typeface="Segoe UI" pitchFamily="34" charset="0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8201" y="2686965"/>
            <a:ext cx="2803565" cy="161967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rgbClr val="38AED6"/>
                </a:solidFill>
                <a:latin typeface="Arial"/>
                <a:cs typeface="Arial"/>
              </a:rPr>
              <a:t>UX Roadmap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accent6"/>
                </a:solidFill>
                <a:latin typeface="Arial"/>
                <a:ea typeface="Segoe UI" pitchFamily="34" charset="0"/>
                <a:cs typeface="Arial"/>
              </a:rPr>
              <a:t>Create concepts to support desired goals; UX is integrated across channels</a:t>
            </a:r>
            <a:endParaRPr lang="en-US" sz="900" dirty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</a:pPr>
            <a:r>
              <a:rPr lang="en-US" sz="900" dirty="0">
                <a:solidFill>
                  <a:srgbClr val="38AED6"/>
                </a:solidFill>
                <a:latin typeface="Arial"/>
                <a:cs typeface="Arial"/>
              </a:rPr>
              <a:t>Agile Engineering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>
                <a:solidFill>
                  <a:schemeClr val="accent6"/>
                </a:solidFill>
                <a:latin typeface="Arial"/>
                <a:ea typeface="Segoe UI" pitchFamily="34" charset="0"/>
                <a:cs typeface="Arial"/>
              </a:rPr>
              <a:t>Development resources as planned to enhance existing enterprise team</a:t>
            </a:r>
          </a:p>
          <a:p>
            <a:pPr>
              <a:lnSpc>
                <a:spcPct val="90000"/>
              </a:lnSpc>
            </a:pPr>
            <a:r>
              <a:rPr lang="en-US" sz="900" dirty="0">
                <a:solidFill>
                  <a:srgbClr val="38AED6"/>
                </a:solidFill>
                <a:latin typeface="Arial"/>
                <a:cs typeface="Arial"/>
              </a:rPr>
              <a:t>Managed Services</a:t>
            </a:r>
          </a:p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accent6"/>
                </a:solidFill>
                <a:latin typeface="Arial"/>
                <a:ea typeface="Segoe UI" pitchFamily="34" charset="0"/>
                <a:cs typeface="Arial"/>
              </a:rPr>
              <a:t>Support &amp; maintenance services available to ensure smoothest possible on-going operation and improvement</a:t>
            </a:r>
          </a:p>
          <a:p>
            <a:pPr>
              <a:lnSpc>
                <a:spcPct val="90000"/>
              </a:lnSpc>
            </a:pPr>
            <a:endParaRPr lang="en-US" sz="900" dirty="0">
              <a:solidFill>
                <a:schemeClr val="accent6"/>
              </a:solidFill>
              <a:latin typeface="Arial"/>
              <a:ea typeface="Segoe UI" pitchFamily="34" charset="0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51016" y="2034080"/>
            <a:ext cx="3033995" cy="58477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  <a:latin typeface="Helvetica"/>
                <a:cs typeface="Helvetica"/>
              </a:rPr>
              <a:t>MINIMAL VIABLE PRODUCT </a:t>
            </a:r>
            <a:r>
              <a:rPr lang="en-US" sz="1600" dirty="0">
                <a:solidFill>
                  <a:schemeClr val="accent1"/>
                </a:solidFill>
                <a:latin typeface="Helvetica"/>
                <a:cs typeface="Helvetica"/>
              </a:rPr>
              <a:t>DEFINITION &amp; </a:t>
            </a:r>
            <a:r>
              <a:rPr lang="en-US" sz="1600" dirty="0" smtClean="0">
                <a:solidFill>
                  <a:schemeClr val="accent1"/>
                </a:solidFill>
                <a:latin typeface="Helvetica"/>
                <a:cs typeface="Helvetica"/>
              </a:rPr>
              <a:t>DESIGN</a:t>
            </a:r>
            <a:endParaRPr lang="en-US" sz="1600" dirty="0">
              <a:solidFill>
                <a:schemeClr val="accent1"/>
              </a:solidFill>
              <a:latin typeface="Helvetica"/>
              <a:cs typeface="Helvetic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10006" y="2034080"/>
            <a:ext cx="3033995" cy="584776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Helvetica"/>
                <a:cs typeface="Helvetica"/>
              </a:rPr>
              <a:t>UX, ENGINEERING &amp; MANAGED SERVICES</a:t>
            </a:r>
          </a:p>
        </p:txBody>
      </p:sp>
      <p:pic>
        <p:nvPicPr>
          <p:cNvPr id="17" name="Picture 16" descr="2013-08-01 16.32.32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" t="44872" r="22304" b="22040"/>
          <a:stretch/>
        </p:blipFill>
        <p:spPr>
          <a:xfrm>
            <a:off x="6185010" y="1073955"/>
            <a:ext cx="2598204" cy="84346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7451" y="920334"/>
            <a:ext cx="1075340" cy="110799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useo Sans 900"/>
                <a:cs typeface="Museo Sans 900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66230" y="920334"/>
            <a:ext cx="1075340" cy="110799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useo Sans 900"/>
                <a:cs typeface="Museo Sans 900"/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85011" y="920334"/>
            <a:ext cx="1075340" cy="110799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useo Sans 900"/>
                <a:cs typeface="Museo Sans 900"/>
              </a:rPr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3830" y="421070"/>
            <a:ext cx="4800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Helvetica"/>
                <a:cs typeface="Helvetica"/>
              </a:rPr>
              <a:t>ADITI Roadmap </a:t>
            </a:r>
            <a:r>
              <a:rPr lang="en-US" sz="2000" dirty="0" smtClean="0">
                <a:solidFill>
                  <a:schemeClr val="accent6"/>
                </a:solidFill>
                <a:latin typeface="Helvetica"/>
                <a:cs typeface="Helvetica"/>
              </a:rPr>
              <a:t>of Services.</a:t>
            </a:r>
            <a:endParaRPr lang="en-US" sz="2000" dirty="0">
              <a:solidFill>
                <a:schemeClr val="accent6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8732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343739"/>
            <a:ext cx="8145495" cy="384571"/>
          </a:xfrm>
        </p:spPr>
        <p:txBody>
          <a:bodyPr/>
          <a:lstStyle/>
          <a:p>
            <a:r>
              <a:rPr lang="en-US" sz="2000" cap="all" dirty="0" smtClean="0">
                <a:solidFill>
                  <a:srgbClr val="595959"/>
                </a:solidFill>
                <a:latin typeface="Helvetica"/>
                <a:cs typeface="Helvetica"/>
              </a:rPr>
              <a:t>CRM Technology </a:t>
            </a:r>
            <a:r>
              <a:rPr lang="en-US" sz="2000" cap="all" dirty="0" err="1" smtClean="0">
                <a:solidFill>
                  <a:srgbClr val="595959"/>
                </a:solidFill>
                <a:latin typeface="Helvetica"/>
                <a:cs typeface="Helvetica"/>
              </a:rPr>
              <a:t>TeaM</a:t>
            </a:r>
            <a:endParaRPr lang="en-US" sz="2000" cap="all" dirty="0">
              <a:solidFill>
                <a:srgbClr val="595959"/>
              </a:solidFill>
              <a:latin typeface="Helvetica"/>
              <a:cs typeface="Helvetic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99" y="1035612"/>
            <a:ext cx="1269135" cy="10625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8171" y="2101921"/>
            <a:ext cx="18706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Brian Clift,</a:t>
            </a:r>
          </a:p>
          <a:p>
            <a:r>
              <a:rPr lang="en-US" sz="1400" dirty="0" smtClean="0">
                <a:latin typeface="Helvetica"/>
                <a:cs typeface="Helvetica"/>
              </a:rPr>
              <a:t>Senior Salesforce </a:t>
            </a:r>
          </a:p>
          <a:p>
            <a:r>
              <a:rPr lang="en-US" sz="1400" dirty="0" smtClean="0">
                <a:latin typeface="Helvetica"/>
                <a:cs typeface="Helvetica"/>
              </a:rPr>
              <a:t>Technical Consultant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7541" y="2063516"/>
            <a:ext cx="1863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Jonathan Weinstein</a:t>
            </a:r>
          </a:p>
          <a:p>
            <a:r>
              <a:rPr lang="en-US" sz="1400" dirty="0" smtClean="0">
                <a:latin typeface="Helvetica"/>
                <a:cs typeface="Helvetica"/>
              </a:rPr>
              <a:t>Business Consultant</a:t>
            </a:r>
            <a:endParaRPr lang="en-US" sz="1400" dirty="0">
              <a:latin typeface="Helvetica"/>
              <a:cs typeface="Helvetica"/>
            </a:endParaRPr>
          </a:p>
        </p:txBody>
      </p:sp>
      <p:pic>
        <p:nvPicPr>
          <p:cNvPr id="7" name="Picture 6" descr="clift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2" t="18913" r="25365" b="11764"/>
          <a:stretch/>
        </p:blipFill>
        <p:spPr>
          <a:xfrm>
            <a:off x="228599" y="1034506"/>
            <a:ext cx="1267365" cy="105554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658735" y="896792"/>
            <a:ext cx="3076035" cy="1742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Segoe UI" pitchFamily="34" charset="0"/>
                <a:cs typeface="Arial"/>
              </a:rPr>
              <a:t>Brian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Segoe UI" pitchFamily="34" charset="0"/>
                <a:cs typeface="Arial"/>
              </a:rPr>
              <a:t>Clift has served over the past 20 years as a 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Segoe UI" pitchFamily="34" charset="0"/>
                <a:cs typeface="Arial"/>
              </a:rPr>
              <a:t>architect, lead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Segoe UI" pitchFamily="34" charset="0"/>
                <a:cs typeface="Arial"/>
              </a:rPr>
              <a:t>developer, independent 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Segoe UI" pitchFamily="34" charset="0"/>
                <a:cs typeface="Arial"/>
              </a:rPr>
              <a:t>consultant and project manager.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Segoe UI" pitchFamily="34" charset="0"/>
                <a:cs typeface="Arial"/>
              </a:rPr>
              <a:t>  In the most recent 7 years, Brian has served as a Salesforce.com lead developer, project manager and architect on large, complex and custom projects for companies such as Staples, Hewlett-Packard, Level 3 Communications, Motorola-Mobility, Qualcomm, Citrix and 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Segoe UI" pitchFamily="34" charset="0"/>
                <a:cs typeface="Arial"/>
              </a:rPr>
              <a:t>others.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78626" y="887040"/>
            <a:ext cx="2528635" cy="1742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Segoe UI" pitchFamily="34" charset="0"/>
                <a:cs typeface="Arial"/>
              </a:rPr>
              <a:t>Jonathan has been engaged in technology marketing, product management, and business development for over 20 years and is expert in online services business. He was a Co-Founder VP at Jobster.com; Director at </a:t>
            </a:r>
            <a:r>
              <a:rPr lang="en-US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Segoe UI" pitchFamily="34" charset="0"/>
                <a:cs typeface="Arial"/>
              </a:rPr>
              <a:t>eShop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Segoe UI" pitchFamily="34" charset="0"/>
                <a:cs typeface="Arial"/>
              </a:rPr>
              <a:t> (acquired by Microsoft in 1996), and a Director of Product Management for 8 years at Microsoft.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5425" y="4075117"/>
            <a:ext cx="16166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Helvetica"/>
                <a:cs typeface="Helvetica"/>
              </a:rPr>
              <a:t>Onkar</a:t>
            </a:r>
            <a:r>
              <a:rPr lang="en-US" sz="1400" dirty="0" smtClean="0">
                <a:latin typeface="Helvetica"/>
                <a:cs typeface="Helvetica"/>
              </a:rPr>
              <a:t> Kumar</a:t>
            </a:r>
          </a:p>
          <a:p>
            <a:r>
              <a:rPr lang="en-US" sz="1400" dirty="0" smtClean="0">
                <a:latin typeface="Helvetica"/>
                <a:cs typeface="Helvetica"/>
              </a:rPr>
              <a:t>Senior Salesforce Architect 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58734" y="3013868"/>
            <a:ext cx="3076035" cy="1742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Segoe UI" pitchFamily="34" charset="0"/>
                <a:cs typeface="Arial"/>
              </a:rPr>
              <a:t>A multi-skilled Salesforce professional with good all-round Functional and Technical expertise. Extensive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Segoe UI" pitchFamily="34" charset="0"/>
                <a:cs typeface="Arial"/>
              </a:rPr>
              <a:t>experience on Salesforce - sales cloud, service cloud and force.com platform. Recent experience with clients like Sony, Cognizant, VMWare Currently leading a approx. 20 developer 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Segoe UI" pitchFamily="34" charset="0"/>
                <a:cs typeface="Arial"/>
              </a:rPr>
              <a:t>Salesforce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Segoe UI" pitchFamily="34" charset="0"/>
                <a:cs typeface="Arial"/>
              </a:rPr>
              <a:t>team at Sony. Led Salesforce center of excellence team at HCL, grew team from 1 to 150 member team. </a:t>
            </a:r>
            <a:endParaRPr lang="en-US" sz="9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02430" y="4083995"/>
            <a:ext cx="1920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"/>
                <a:cs typeface="Helvetica"/>
              </a:rPr>
              <a:t>Chandra </a:t>
            </a:r>
            <a:r>
              <a:rPr lang="en-US" sz="1400" dirty="0" err="1" smtClean="0">
                <a:latin typeface="Helvetica"/>
                <a:cs typeface="Helvetica"/>
              </a:rPr>
              <a:t>Kanth</a:t>
            </a:r>
            <a:endParaRPr lang="en-US" sz="1400" dirty="0" smtClean="0">
              <a:latin typeface="Helvetica"/>
              <a:cs typeface="Helvetica"/>
            </a:endParaRPr>
          </a:p>
          <a:p>
            <a:r>
              <a:rPr lang="en-US" sz="1400" dirty="0" smtClean="0">
                <a:latin typeface="Helvetica"/>
                <a:cs typeface="Helvetica"/>
              </a:rPr>
              <a:t>Salesforce Developer</a:t>
            </a:r>
            <a:endParaRPr lang="en-US" sz="1400" dirty="0">
              <a:latin typeface="Helvetica"/>
              <a:cs typeface="Helvetic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82029" y="3038707"/>
            <a:ext cx="2528636" cy="1535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Segoe UI" pitchFamily="34" charset="0"/>
                <a:cs typeface="Arial"/>
              </a:rPr>
              <a:t>Experience 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Segoe UI" pitchFamily="34" charset="0"/>
                <a:cs typeface="Arial"/>
              </a:rPr>
              <a:t>in End to End Implementation, Integration and Production Support. Proficient in using Apex and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Segoe UI" pitchFamily="34" charset="0"/>
                <a:cs typeface="Arial"/>
              </a:rPr>
              <a:t>VisualForce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Segoe UI" pitchFamily="34" charset="0"/>
                <a:cs typeface="Arial"/>
              </a:rPr>
              <a:t>. Experience in migrating data using Data Import Wizard and Data Loader. Profound knowledge in Workflow Rules, Validations and Formulas in Salesforce.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5" y="3046107"/>
            <a:ext cx="1265841" cy="11043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62" y="3030154"/>
            <a:ext cx="1265841" cy="110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C739E9-B401-45D2-B2D3-CE79AE1ADEC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162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036299d19a58ec6a5ce30d541c607c3a.jp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6" t="9762" b="238"/>
          <a:stretch/>
        </p:blipFill>
        <p:spPr>
          <a:xfrm flipH="1">
            <a:off x="0" y="-1"/>
            <a:ext cx="5218886" cy="514350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C739E9-B401-45D2-B2D3-CE79AE1ADEC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01-399133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034" y="-2588"/>
            <a:ext cx="3919115" cy="2612743"/>
          </a:xfrm>
          <a:prstGeom prst="rect">
            <a:avLst/>
          </a:prstGeom>
        </p:spPr>
      </p:pic>
      <p:pic>
        <p:nvPicPr>
          <p:cNvPr id="9" name="Picture 8" descr="High-class-shoppers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2" t="19605" r="11259" b="5669"/>
          <a:stretch/>
        </p:blipFill>
        <p:spPr>
          <a:xfrm>
            <a:off x="5243034" y="2641996"/>
            <a:ext cx="3900966" cy="250150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2610155"/>
            <a:ext cx="5224884" cy="1613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diti_Corp_Icon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805" y="4935056"/>
            <a:ext cx="1192360" cy="1330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2234" y="2746106"/>
            <a:ext cx="46470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Helvetica"/>
                <a:cs typeface="Helvetica"/>
              </a:rPr>
              <a:t>Consumers are embracing digital </a:t>
            </a:r>
            <a:r>
              <a:rPr lang="en-US" dirty="0" smtClean="0">
                <a:solidFill>
                  <a:schemeClr val="accent6"/>
                </a:solidFill>
                <a:latin typeface="Helvetica"/>
                <a:cs typeface="Helvetica"/>
              </a:rPr>
              <a:t>so quickly</a:t>
            </a:r>
            <a:r>
              <a:rPr lang="en-US" dirty="0">
                <a:solidFill>
                  <a:schemeClr val="accent6"/>
                </a:solidFill>
                <a:latin typeface="Helvetica"/>
                <a:cs typeface="Helvetica"/>
              </a:rPr>
              <a:t>, </a:t>
            </a:r>
            <a:r>
              <a:rPr lang="en-US" dirty="0" smtClean="0">
                <a:solidFill>
                  <a:schemeClr val="accent6"/>
                </a:solidFill>
                <a:latin typeface="Helvetica"/>
                <a:cs typeface="Helvetica"/>
              </a:rPr>
              <a:t>companies struggle </a:t>
            </a:r>
            <a:r>
              <a:rPr lang="en-US" dirty="0">
                <a:solidFill>
                  <a:schemeClr val="accent6"/>
                </a:solidFill>
                <a:latin typeface="Helvetica"/>
                <a:cs typeface="Helvetica"/>
              </a:rPr>
              <a:t>to keep </a:t>
            </a:r>
            <a:r>
              <a:rPr lang="en-US" dirty="0" smtClean="0">
                <a:solidFill>
                  <a:schemeClr val="accent6"/>
                </a:solidFill>
                <a:latin typeface="Helvetica"/>
                <a:cs typeface="Helvetica"/>
              </a:rPr>
              <a:t>up.</a:t>
            </a:r>
            <a:endParaRPr lang="en-US" dirty="0">
              <a:solidFill>
                <a:schemeClr val="accent6"/>
              </a:solidFill>
              <a:latin typeface="Helvetica"/>
              <a:cs typeface="Helvetica"/>
            </a:endParaRPr>
          </a:p>
          <a:p>
            <a:endParaRPr lang="en-US" sz="800" dirty="0" smtClean="0">
              <a:solidFill>
                <a:schemeClr val="accent6"/>
              </a:solidFill>
              <a:latin typeface="Helvetica"/>
              <a:cs typeface="Helvetica"/>
            </a:endParaRPr>
          </a:p>
          <a:p>
            <a:r>
              <a:rPr lang="en-US" dirty="0" smtClean="0">
                <a:solidFill>
                  <a:schemeClr val="accent6"/>
                </a:solidFill>
                <a:latin typeface="Helvetica"/>
                <a:cs typeface="Helvetica"/>
              </a:rPr>
              <a:t>More </a:t>
            </a:r>
            <a:r>
              <a:rPr lang="en-US" dirty="0" smtClean="0">
                <a:solidFill>
                  <a:schemeClr val="accent1"/>
                </a:solidFill>
                <a:latin typeface="Helvetica"/>
                <a:cs typeface="Helvetica"/>
              </a:rPr>
              <a:t>connected</a:t>
            </a:r>
            <a:r>
              <a:rPr lang="en-US" dirty="0" smtClean="0">
                <a:solidFill>
                  <a:schemeClr val="accent6"/>
                </a:solidFill>
                <a:latin typeface="Helvetica"/>
                <a:cs typeface="Helvetica"/>
              </a:rPr>
              <a:t>. More </a:t>
            </a:r>
            <a:r>
              <a:rPr lang="en-US" dirty="0" smtClean="0">
                <a:solidFill>
                  <a:srgbClr val="38AED6"/>
                </a:solidFill>
                <a:latin typeface="Helvetica"/>
                <a:cs typeface="Helvetica"/>
              </a:rPr>
              <a:t>social</a:t>
            </a:r>
            <a:r>
              <a:rPr lang="en-US" dirty="0" smtClean="0">
                <a:solidFill>
                  <a:schemeClr val="accent6"/>
                </a:solidFill>
                <a:latin typeface="Helvetica"/>
                <a:cs typeface="Helvetica"/>
              </a:rPr>
              <a:t>. More demanding of </a:t>
            </a:r>
            <a:r>
              <a:rPr lang="en-US" dirty="0">
                <a:solidFill>
                  <a:srgbClr val="38AED6"/>
                </a:solidFill>
                <a:latin typeface="Helvetica"/>
                <a:cs typeface="Helvetica"/>
              </a:rPr>
              <a:t>consistent personal </a:t>
            </a:r>
            <a:r>
              <a:rPr lang="en-US" dirty="0" smtClean="0">
                <a:solidFill>
                  <a:srgbClr val="38AED6"/>
                </a:solidFill>
                <a:latin typeface="Helvetica"/>
                <a:cs typeface="Helvetica"/>
              </a:rPr>
              <a:t>service</a:t>
            </a:r>
            <a:r>
              <a:rPr lang="en-US" dirty="0" smtClean="0">
                <a:solidFill>
                  <a:srgbClr val="3F3F3F"/>
                </a:solidFill>
                <a:latin typeface="Helvetica"/>
                <a:cs typeface="Helvetica"/>
              </a:rPr>
              <a:t>.</a:t>
            </a:r>
            <a:endParaRPr lang="en-US" dirty="0">
              <a:solidFill>
                <a:srgbClr val="3F3F3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39001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158697193.jpg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9"/>
          <a:stretch/>
        </p:blipFill>
        <p:spPr>
          <a:xfrm>
            <a:off x="-1538" y="-1"/>
            <a:ext cx="9145538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C739E9-B401-45D2-B2D3-CE79AE1ADEC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7" name="Picture 26" descr="Aditi_Corp_Icon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805" y="4935056"/>
            <a:ext cx="1192360" cy="1330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2062" y="2802179"/>
            <a:ext cx="9156062" cy="2035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41558" y="2917393"/>
            <a:ext cx="135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  <a:latin typeface="Helvetica"/>
                <a:ea typeface="Segoe UI" panose="020B0502040204020203" pitchFamily="34" charset="0"/>
                <a:cs typeface="Helvetica"/>
              </a:rPr>
              <a:t>What do customers really want?</a:t>
            </a:r>
            <a:endParaRPr lang="en-US" sz="1600" dirty="0">
              <a:solidFill>
                <a:schemeClr val="accent1"/>
              </a:solidFill>
              <a:latin typeface="Helvetica"/>
              <a:ea typeface="Segoe UI" panose="020B0502040204020203" pitchFamily="34" charset="0"/>
              <a:cs typeface="Helvetic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3831" y="651500"/>
            <a:ext cx="3033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Helvetica"/>
                <a:cs typeface="Helvetica"/>
              </a:rPr>
              <a:t>Consumers </a:t>
            </a:r>
            <a:r>
              <a:rPr lang="en-US" sz="2000" dirty="0" smtClean="0">
                <a:solidFill>
                  <a:schemeClr val="accent6"/>
                </a:solidFill>
                <a:latin typeface="Helvetica"/>
                <a:cs typeface="Helvetica"/>
              </a:rPr>
              <a:t>want a rich </a:t>
            </a:r>
            <a:r>
              <a:rPr lang="en-US" sz="2000" dirty="0" err="1" smtClean="0">
                <a:solidFill>
                  <a:schemeClr val="accent6"/>
                </a:solidFill>
                <a:latin typeface="Helvetica"/>
                <a:cs typeface="Helvetica"/>
              </a:rPr>
              <a:t>omnichannel</a:t>
            </a:r>
            <a:r>
              <a:rPr lang="en-US" sz="2000" dirty="0" smtClean="0">
                <a:solidFill>
                  <a:schemeClr val="accent6"/>
                </a:solidFill>
                <a:latin typeface="Helvetica"/>
                <a:cs typeface="Helvetica"/>
              </a:rPr>
              <a:t> </a:t>
            </a:r>
            <a:r>
              <a:rPr lang="en-US" sz="2000" dirty="0">
                <a:solidFill>
                  <a:schemeClr val="accent6"/>
                </a:solidFill>
                <a:latin typeface="Helvetica"/>
                <a:cs typeface="Helvetica"/>
              </a:rPr>
              <a:t>personalized </a:t>
            </a:r>
            <a:r>
              <a:rPr lang="en-US" sz="2000" dirty="0" smtClean="0">
                <a:solidFill>
                  <a:schemeClr val="accent6"/>
                </a:solidFill>
                <a:latin typeface="Helvetica"/>
                <a:cs typeface="Helvetica"/>
              </a:rPr>
              <a:t>experience.</a:t>
            </a:r>
            <a:endParaRPr lang="en-US" sz="2000" dirty="0">
              <a:solidFill>
                <a:schemeClr val="accent6"/>
              </a:solidFill>
              <a:latin typeface="Helvetica"/>
              <a:cs typeface="Helvetica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343040" y="740380"/>
            <a:ext cx="5350365" cy="1716155"/>
            <a:chOff x="270640" y="536285"/>
            <a:chExt cx="6106395" cy="1958655"/>
          </a:xfrm>
        </p:grpSpPr>
        <p:sp>
          <p:nvSpPr>
            <p:cNvPr id="8" name="Oval 7"/>
            <p:cNvSpPr/>
            <p:nvPr/>
          </p:nvSpPr>
          <p:spPr>
            <a:xfrm>
              <a:off x="270640" y="536285"/>
              <a:ext cx="1958655" cy="19586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66653" y="1369089"/>
              <a:ext cx="1766628" cy="737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latin typeface="Helvetica"/>
                  <a:ea typeface="Segoe UI" panose="020B0502040204020203" pitchFamily="34" charset="0"/>
                  <a:cs typeface="Helvetica"/>
                </a:rPr>
                <a:t>is the expected online </a:t>
              </a:r>
              <a:r>
                <a:rPr lang="en-US" sz="900" dirty="0">
                  <a:solidFill>
                    <a:srgbClr val="FFFFFF"/>
                  </a:solidFill>
                  <a:latin typeface="Helvetica"/>
                  <a:ea typeface="Segoe UI" panose="020B0502040204020203" pitchFamily="34" charset="0"/>
                  <a:cs typeface="Helvetica"/>
                </a:rPr>
                <a:t>retail sales </a:t>
              </a:r>
              <a:r>
                <a:rPr lang="en-US" sz="900" dirty="0" smtClean="0">
                  <a:solidFill>
                    <a:srgbClr val="FFFFFF"/>
                  </a:solidFill>
                  <a:latin typeface="Helvetica"/>
                  <a:ea typeface="Segoe UI" panose="020B0502040204020203" pitchFamily="34" charset="0"/>
                  <a:cs typeface="Helvetica"/>
                </a:rPr>
                <a:t>for </a:t>
              </a:r>
              <a:r>
                <a:rPr lang="en-US" sz="900" dirty="0">
                  <a:solidFill>
                    <a:srgbClr val="FFFFFF"/>
                  </a:solidFill>
                  <a:latin typeface="Helvetica"/>
                  <a:ea typeface="Segoe UI" panose="020B0502040204020203" pitchFamily="34" charset="0"/>
                  <a:cs typeface="Helvetica"/>
                </a:rPr>
                <a:t>2017</a:t>
              </a:r>
              <a:r>
                <a:rPr lang="en-US" sz="900" dirty="0" smtClean="0">
                  <a:solidFill>
                    <a:schemeClr val="bg1"/>
                  </a:solidFill>
                  <a:latin typeface="Helvetica"/>
                  <a:ea typeface="Segoe UI" panose="020B0502040204020203" pitchFamily="34" charset="0"/>
                  <a:cs typeface="Helvetica"/>
                </a:rPr>
                <a:t>,</a:t>
              </a:r>
              <a:r>
                <a:rPr lang="en-US" sz="900" dirty="0" smtClean="0">
                  <a:latin typeface="Helvetica"/>
                  <a:ea typeface="Segoe UI" panose="020B0502040204020203" pitchFamily="34" charset="0"/>
                  <a:cs typeface="Helvetica"/>
                </a:rPr>
                <a:t> growing from $258B in 2013.</a:t>
              </a:r>
              <a:endParaRPr lang="en-US" sz="900" dirty="0">
                <a:solidFill>
                  <a:schemeClr val="accent6"/>
                </a:solidFill>
                <a:latin typeface="Helvetica"/>
                <a:cs typeface="Helvetica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577463" y="805120"/>
              <a:ext cx="1226483" cy="5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Helvetica"/>
                  <a:cs typeface="Helvetica"/>
                </a:rPr>
                <a:t>$434B</a:t>
              </a:r>
              <a:endParaRPr lang="en-US" sz="24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344510" y="536285"/>
              <a:ext cx="1958655" cy="19586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40523" y="1369089"/>
              <a:ext cx="1766628" cy="579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Helvetica"/>
                  <a:ea typeface="Segoe UI" panose="020B0502040204020203" pitchFamily="34" charset="0"/>
                  <a:cs typeface="Helvetica"/>
                </a:rPr>
                <a:t>will be the </a:t>
              </a:r>
              <a:r>
                <a:rPr lang="en-US" sz="900" dirty="0">
                  <a:solidFill>
                    <a:srgbClr val="FFFFFF"/>
                  </a:solidFill>
                  <a:latin typeface="Helvetica"/>
                  <a:ea typeface="Segoe UI" panose="020B0502040204020203" pitchFamily="34" charset="0"/>
                  <a:cs typeface="Helvetica"/>
                </a:rPr>
                <a:t>share of mobile </a:t>
              </a:r>
              <a:r>
                <a:rPr lang="en-US" sz="900" dirty="0" smtClean="0">
                  <a:latin typeface="Helvetica"/>
                  <a:ea typeface="Segoe UI" panose="020B0502040204020203" pitchFamily="34" charset="0"/>
                  <a:cs typeface="Helvetica"/>
                </a:rPr>
                <a:t>in </a:t>
              </a:r>
              <a:r>
                <a:rPr lang="en-US" sz="900" dirty="0">
                  <a:latin typeface="Helvetica"/>
                  <a:ea typeface="Segoe UI" panose="020B0502040204020203" pitchFamily="34" charset="0"/>
                  <a:cs typeface="Helvetica"/>
                </a:rPr>
                <a:t>total eCommerce sales by 2017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56716" y="805120"/>
              <a:ext cx="927930" cy="5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FFFF"/>
                  </a:solidFill>
                  <a:latin typeface="Helvetica"/>
                  <a:cs typeface="Helvetica"/>
                </a:rPr>
                <a:t>25%</a:t>
              </a:r>
              <a:endParaRPr lang="en-US" sz="2400" dirty="0">
                <a:solidFill>
                  <a:srgbClr val="FFFFFF"/>
                </a:solidFill>
                <a:latin typeface="Helvetica"/>
                <a:cs typeface="Helvetica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418380" y="536285"/>
              <a:ext cx="1958655" cy="19586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14393" y="1369089"/>
              <a:ext cx="1766628" cy="737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Helvetica"/>
                  <a:ea typeface="Segoe UI" panose="020B0502040204020203" pitchFamily="34" charset="0"/>
                  <a:cs typeface="Helvetica"/>
                </a:rPr>
                <a:t>consumers say </a:t>
              </a:r>
              <a:r>
                <a:rPr lang="en-US" sz="900" dirty="0">
                  <a:solidFill>
                    <a:srgbClr val="FFFFFF"/>
                  </a:solidFill>
                  <a:latin typeface="Helvetica"/>
                  <a:ea typeface="Segoe UI" panose="020B0502040204020203" pitchFamily="34" charset="0"/>
                  <a:cs typeface="Helvetica"/>
                </a:rPr>
                <a:t>social posts</a:t>
              </a:r>
              <a:r>
                <a:rPr lang="en-US" sz="900" dirty="0">
                  <a:solidFill>
                    <a:srgbClr val="38AED6"/>
                  </a:solidFill>
                  <a:latin typeface="Helvetica"/>
                  <a:ea typeface="Segoe UI" panose="020B0502040204020203" pitchFamily="34" charset="0"/>
                  <a:cs typeface="Helvetica"/>
                </a:rPr>
                <a:t> </a:t>
              </a:r>
              <a:r>
                <a:rPr lang="en-US" sz="900" dirty="0">
                  <a:latin typeface="Helvetica"/>
                  <a:ea typeface="Segoe UI" panose="020B0502040204020203" pitchFamily="34" charset="0"/>
                  <a:cs typeface="Helvetica"/>
                </a:rPr>
                <a:t>from their friends directly </a:t>
              </a:r>
              <a:r>
                <a:rPr lang="en-US" sz="900" dirty="0">
                  <a:solidFill>
                    <a:srgbClr val="FFFFFF"/>
                  </a:solidFill>
                  <a:latin typeface="Helvetica"/>
                  <a:ea typeface="Segoe UI" panose="020B0502040204020203" pitchFamily="34" charset="0"/>
                  <a:cs typeface="Helvetica"/>
                </a:rPr>
                <a:t>influenced their </a:t>
              </a:r>
              <a:r>
                <a:rPr lang="en-US" sz="900" dirty="0" smtClean="0">
                  <a:solidFill>
                    <a:srgbClr val="FFFFFF"/>
                  </a:solidFill>
                  <a:latin typeface="Helvetica"/>
                  <a:ea typeface="Segoe UI" panose="020B0502040204020203" pitchFamily="34" charset="0"/>
                  <a:cs typeface="Helvetica"/>
                </a:rPr>
                <a:t>decision.</a:t>
              </a:r>
              <a:endParaRPr lang="en-US" sz="900" dirty="0">
                <a:solidFill>
                  <a:srgbClr val="FFFFFF"/>
                </a:solidFill>
                <a:latin typeface="Helvetica"/>
                <a:cs typeface="Helvetic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78362" y="805120"/>
              <a:ext cx="927930" cy="526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FFFF"/>
                  </a:solidFill>
                  <a:latin typeface="Helvetica"/>
                  <a:cs typeface="Helvetica"/>
                </a:rPr>
                <a:t>81%</a:t>
              </a:r>
              <a:endParaRPr lang="en-US" sz="2400" dirty="0">
                <a:solidFill>
                  <a:srgbClr val="FFFFFF"/>
                </a:solidFill>
                <a:latin typeface="Helvetica"/>
                <a:cs typeface="Helvetica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31230" y="3223830"/>
            <a:ext cx="1811810" cy="1231240"/>
            <a:chOff x="232235" y="3032610"/>
            <a:chExt cx="1811810" cy="1231240"/>
          </a:xfrm>
        </p:grpSpPr>
        <p:sp>
          <p:nvSpPr>
            <p:cNvPr id="36" name="Rectangle 35"/>
            <p:cNvSpPr/>
            <p:nvPr/>
          </p:nvSpPr>
          <p:spPr>
            <a:xfrm>
              <a:off x="232235" y="3032610"/>
              <a:ext cx="17424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US" sz="800" dirty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59%  </a:t>
              </a:r>
              <a:r>
                <a:rPr lang="en-US" sz="800" dirty="0" smtClean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Consumers want companies </a:t>
              </a:r>
              <a:r>
                <a:rPr lang="en-US" sz="800" dirty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to demonstrate </a:t>
              </a:r>
              <a:r>
                <a:rPr lang="en-US" sz="800" dirty="0" smtClean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that they </a:t>
              </a:r>
              <a:r>
                <a:rPr lang="en-US" sz="800" dirty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understand </a:t>
              </a:r>
              <a:r>
                <a:rPr lang="en-US" sz="800" dirty="0" smtClean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her</a:t>
              </a:r>
              <a:endParaRPr lang="en-US" sz="800" dirty="0">
                <a:solidFill>
                  <a:schemeClr val="accent4"/>
                </a:solidFill>
                <a:latin typeface="Arial"/>
                <a:ea typeface="Segoe UI" panose="020B0502040204020203" pitchFamily="34" charset="0"/>
                <a:cs typeface="Arial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35049" y="3548202"/>
              <a:ext cx="18089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64%  </a:t>
              </a:r>
              <a:r>
                <a:rPr lang="en-US" sz="800" dirty="0" smtClean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want them to know what </a:t>
              </a:r>
              <a:r>
                <a:rPr lang="en-US" sz="800" dirty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products or services she likes</a:t>
              </a:r>
              <a:endParaRPr lang="en-US" sz="800" dirty="0">
                <a:solidFill>
                  <a:schemeClr val="accent4"/>
                </a:solidFill>
                <a:latin typeface="Arial"/>
                <a:cs typeface="Arial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35054" y="3925296"/>
              <a:ext cx="180899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54%  </a:t>
              </a:r>
              <a:r>
                <a:rPr lang="en-US" sz="800" dirty="0" smtClean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want them to know whether </a:t>
              </a:r>
              <a:r>
                <a:rPr lang="en-US" sz="800" dirty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she’s a new or returning customer </a:t>
              </a:r>
              <a:endParaRPr lang="en-US" sz="800" dirty="0">
                <a:solidFill>
                  <a:schemeClr val="accent4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376928" y="3223830"/>
            <a:ext cx="1811810" cy="1229765"/>
            <a:chOff x="232235" y="3032610"/>
            <a:chExt cx="1811810" cy="1229765"/>
          </a:xfrm>
        </p:grpSpPr>
        <p:sp>
          <p:nvSpPr>
            <p:cNvPr id="41" name="Rectangle 40"/>
            <p:cNvSpPr/>
            <p:nvPr/>
          </p:nvSpPr>
          <p:spPr>
            <a:xfrm>
              <a:off x="232235" y="3032610"/>
              <a:ext cx="174246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US" sz="800" dirty="0" smtClean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61%  of consumers  </a:t>
              </a:r>
              <a:r>
                <a:rPr lang="en-US" sz="800" dirty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want </a:t>
              </a:r>
              <a:r>
                <a:rPr lang="en-US" sz="800" dirty="0" smtClean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to </a:t>
              </a:r>
              <a:r>
                <a:rPr lang="en-US" sz="800" dirty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be able to complete an </a:t>
              </a:r>
              <a:r>
                <a:rPr lang="en-US" sz="800" dirty="0" smtClean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order online</a:t>
              </a:r>
              <a:endParaRPr lang="en-US" sz="800" dirty="0">
                <a:solidFill>
                  <a:schemeClr val="accent4"/>
                </a:solidFill>
                <a:latin typeface="Arial"/>
                <a:ea typeface="Segoe UI" panose="020B0502040204020203" pitchFamily="34" charset="0"/>
                <a:cs typeface="Arial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35049" y="3416660"/>
              <a:ext cx="18089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 smtClean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67%  want </a:t>
              </a:r>
              <a:r>
                <a:rPr lang="en-US" sz="800" dirty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to be able to pick up an online order in a store</a:t>
              </a:r>
              <a:endParaRPr lang="en-US" sz="800" dirty="0">
                <a:solidFill>
                  <a:schemeClr val="accent4"/>
                </a:solidFill>
                <a:latin typeface="Arial"/>
                <a:cs typeface="Arial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35054" y="3800710"/>
              <a:ext cx="180899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 smtClean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79%  want to receive </a:t>
              </a:r>
              <a:r>
                <a:rPr lang="en-US" sz="800" dirty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a delivery notification for an order via any combination of channels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222626" y="3223830"/>
            <a:ext cx="1811810" cy="1477462"/>
            <a:chOff x="232235" y="3032610"/>
            <a:chExt cx="1811810" cy="1477462"/>
          </a:xfrm>
        </p:grpSpPr>
        <p:sp>
          <p:nvSpPr>
            <p:cNvPr id="45" name="Rectangle 44"/>
            <p:cNvSpPr/>
            <p:nvPr/>
          </p:nvSpPr>
          <p:spPr>
            <a:xfrm>
              <a:off x="232235" y="3032610"/>
              <a:ext cx="17424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US" sz="800" dirty="0" smtClean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53%  want </a:t>
              </a:r>
              <a:r>
                <a:rPr lang="en-US" sz="800" dirty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companies to maintain a cross-channel history of all her purchases 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35049" y="3548202"/>
              <a:ext cx="18089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 smtClean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59%  expect </a:t>
              </a:r>
              <a:r>
                <a:rPr lang="en-US" sz="800" dirty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more precise, personalized offers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35054" y="3925296"/>
              <a:ext cx="1727665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 smtClean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49%  want </a:t>
              </a:r>
              <a:r>
                <a:rPr lang="en-US" sz="800" dirty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assistance matching </a:t>
              </a:r>
              <a:r>
                <a:rPr lang="en-US" sz="800" dirty="0" smtClean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a </a:t>
              </a:r>
              <a:r>
                <a:rPr lang="en-US" sz="800" dirty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new purchase to a previous purchase, regardless of the original purchase channel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068325" y="3223830"/>
            <a:ext cx="1811810" cy="1537005"/>
            <a:chOff x="232235" y="3032610"/>
            <a:chExt cx="1811810" cy="1537005"/>
          </a:xfrm>
        </p:grpSpPr>
        <p:sp>
          <p:nvSpPr>
            <p:cNvPr id="49" name="Rectangle 48"/>
            <p:cNvSpPr/>
            <p:nvPr/>
          </p:nvSpPr>
          <p:spPr>
            <a:xfrm>
              <a:off x="232235" y="3032610"/>
              <a:ext cx="17424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US" sz="800" dirty="0" smtClean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64%  want </a:t>
              </a:r>
              <a:r>
                <a:rPr lang="en-US" sz="800" dirty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technology-enabled store associates for improved customer service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35049" y="3570280"/>
              <a:ext cx="180899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 smtClean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46%  want </a:t>
              </a:r>
              <a:r>
                <a:rPr lang="en-US" sz="800" dirty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to use smartphone to locate an out-of-stock item, purchase it, and have it shipped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35054" y="4107950"/>
              <a:ext cx="180899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 smtClean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67%  </a:t>
              </a:r>
              <a:r>
                <a:rPr lang="en-US" sz="800" dirty="0">
                  <a:solidFill>
                    <a:schemeClr val="accent4"/>
                  </a:solidFill>
                  <a:latin typeface="Arial"/>
                  <a:ea typeface="Segoe UI" panose="020B0502040204020203" pitchFamily="34" charset="0"/>
                  <a:cs typeface="Arial"/>
                </a:rPr>
                <a:t>consider slow checkout to be the second most negative in-store experience</a:t>
              </a: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524139" y="2917395"/>
            <a:ext cx="1358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38AED6"/>
                </a:solidFill>
                <a:latin typeface="Helvetica"/>
                <a:ea typeface="Segoe UI" panose="020B0502040204020203" pitchFamily="34" charset="0"/>
                <a:cs typeface="Helvetica"/>
              </a:rPr>
              <a:t>Personalization</a:t>
            </a:r>
            <a:endParaRPr lang="en-US" sz="1200" dirty="0">
              <a:solidFill>
                <a:srgbClr val="38AED6"/>
              </a:solidFill>
              <a:latin typeface="Helvetica"/>
              <a:ea typeface="Segoe UI" panose="020B0502040204020203" pitchFamily="34" charset="0"/>
              <a:cs typeface="Helvetic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381445" y="2917395"/>
            <a:ext cx="1358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38AED6"/>
                </a:solidFill>
                <a:latin typeface="Helvetica"/>
                <a:ea typeface="Segoe UI" panose="020B0502040204020203" pitchFamily="34" charset="0"/>
                <a:cs typeface="Helvetica"/>
              </a:rPr>
              <a:t>Omnichannel</a:t>
            </a:r>
            <a:endParaRPr lang="en-US" sz="1200" dirty="0">
              <a:solidFill>
                <a:srgbClr val="38AED6"/>
              </a:solidFill>
              <a:latin typeface="Helvetica"/>
              <a:ea typeface="Segoe UI" panose="020B0502040204020203" pitchFamily="34" charset="0"/>
              <a:cs typeface="Helvetic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24885" y="2917395"/>
            <a:ext cx="1574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38AED6"/>
                </a:solidFill>
                <a:latin typeface="Helvetica"/>
                <a:ea typeface="Segoe UI" panose="020B0502040204020203" pitchFamily="34" charset="0"/>
                <a:cs typeface="Helvetica"/>
              </a:rPr>
              <a:t>Recommendations</a:t>
            </a:r>
            <a:endParaRPr lang="en-US" sz="1200" dirty="0">
              <a:solidFill>
                <a:srgbClr val="38AED6"/>
              </a:solidFill>
              <a:latin typeface="Helvetica"/>
              <a:ea typeface="Segoe UI" panose="020B0502040204020203" pitchFamily="34" charset="0"/>
              <a:cs typeface="Helvetic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068324" y="2917395"/>
            <a:ext cx="1958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38AED6"/>
                </a:solidFill>
                <a:latin typeface="Helvetica"/>
                <a:ea typeface="Segoe UI" panose="020B0502040204020203" pitchFamily="34" charset="0"/>
                <a:cs typeface="Helvetica"/>
              </a:rPr>
              <a:t>Physical store scenarios</a:t>
            </a:r>
            <a:endParaRPr lang="en-US" sz="1200" dirty="0">
              <a:solidFill>
                <a:srgbClr val="38AED6"/>
              </a:solidFill>
              <a:latin typeface="Helvetica"/>
              <a:ea typeface="Segoe UI" panose="020B0502040204020203" pitchFamily="34" charset="0"/>
              <a:cs typeface="Helvetic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805" y="4891036"/>
            <a:ext cx="3264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4"/>
                </a:solidFill>
                <a:latin typeface="Museo Sans 500"/>
                <a:ea typeface="Segoe UI" panose="020B0502040204020203" pitchFamily="34" charset="0"/>
                <a:cs typeface="Museo Sans 500"/>
              </a:rPr>
              <a:t>Sources: Gartner, IBM Smarter Commerce for Retail, </a:t>
            </a:r>
            <a:r>
              <a:rPr lang="en-US" sz="800" dirty="0" err="1">
                <a:solidFill>
                  <a:schemeClr val="accent4"/>
                </a:solidFill>
                <a:latin typeface="Museo Sans 500"/>
                <a:ea typeface="Segoe UI" panose="020B0502040204020203" pitchFamily="34" charset="0"/>
                <a:cs typeface="Museo Sans 500"/>
              </a:rPr>
              <a:t>eMarketer</a:t>
            </a:r>
            <a:endParaRPr lang="en-US" sz="800" dirty="0">
              <a:solidFill>
                <a:schemeClr val="accent4"/>
              </a:solidFill>
              <a:latin typeface="Museo Sans 500"/>
              <a:ea typeface="Segoe UI" panose="020B0502040204020203" pitchFamily="34" charset="0"/>
              <a:cs typeface="Museo Sans 500"/>
            </a:endParaRPr>
          </a:p>
        </p:txBody>
      </p:sp>
    </p:spTree>
    <p:extLst>
      <p:ext uri="{BB962C8B-B14F-4D97-AF65-F5344CB8AC3E}">
        <p14:creationId xmlns:p14="http://schemas.microsoft.com/office/powerpoint/2010/main" val="2560951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umblr_m80g3zchir1rvtn60o1_1280.jpg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26"/>
          <a:stretch/>
        </p:blipFill>
        <p:spPr>
          <a:xfrm>
            <a:off x="0" y="-4021"/>
            <a:ext cx="9144000" cy="514752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C739E9-B401-45D2-B2D3-CE79AE1ADEC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11" descr="Aditi_Corp_Icon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805" y="4935056"/>
            <a:ext cx="1192360" cy="133019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577880" y="1726840"/>
            <a:ext cx="2841970" cy="284197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16285" y="1995675"/>
            <a:ext cx="27651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Helvetica"/>
                <a:cs typeface="Helvetica"/>
              </a:rPr>
              <a:t>1-</a:t>
            </a:r>
            <a:endParaRPr lang="en-US" sz="2400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algn="ctr"/>
            <a:r>
              <a:rPr lang="en-US" sz="2400" dirty="0" smtClean="0">
                <a:solidFill>
                  <a:schemeClr val="accent1"/>
                </a:solidFill>
                <a:latin typeface="Helvetica"/>
                <a:cs typeface="Helvetica"/>
              </a:rPr>
              <a:t>LIFETIME- CONVERSATION with your CUSTOMER</a:t>
            </a:r>
          </a:p>
        </p:txBody>
      </p:sp>
      <p:sp>
        <p:nvSpPr>
          <p:cNvPr id="8" name="Rectangle 7"/>
          <p:cNvSpPr/>
          <p:nvPr/>
        </p:nvSpPr>
        <p:spPr>
          <a:xfrm>
            <a:off x="5148075" y="1573220"/>
            <a:ext cx="3995925" cy="284197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TextBox 19"/>
          <p:cNvSpPr txBox="1"/>
          <p:nvPr/>
        </p:nvSpPr>
        <p:spPr>
          <a:xfrm>
            <a:off x="5340100" y="1650030"/>
            <a:ext cx="3187616" cy="2582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accent1"/>
                </a:solidFill>
                <a:latin typeface="Helvetica"/>
                <a:cs typeface="Helvetica"/>
              </a:rPr>
              <a:t>BE THERE</a:t>
            </a:r>
          </a:p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en-US" sz="1050" dirty="0">
                <a:latin typeface="Helvetica"/>
                <a:cs typeface="Helvetica"/>
              </a:rPr>
              <a:t>Invest in a rich omni-channel </a:t>
            </a:r>
            <a:r>
              <a:rPr lang="en-US" sz="1050" dirty="0" smtClean="0">
                <a:latin typeface="Helvetica"/>
                <a:cs typeface="Helvetica"/>
              </a:rPr>
              <a:t>experience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endParaRPr lang="en-US" sz="1050" dirty="0">
              <a:latin typeface="Helvetica"/>
              <a:cs typeface="Helvetica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1"/>
                </a:solidFill>
                <a:latin typeface="Helvetica"/>
                <a:cs typeface="Helvetica"/>
              </a:rPr>
              <a:t>BE </a:t>
            </a:r>
            <a:r>
              <a:rPr lang="en-US" sz="1600" dirty="0" smtClean="0">
                <a:solidFill>
                  <a:schemeClr val="accent1"/>
                </a:solidFill>
                <a:latin typeface="Helvetica"/>
                <a:cs typeface="Helvetica"/>
              </a:rPr>
              <a:t>RELEVANT</a:t>
            </a:r>
            <a:endParaRPr lang="en-US" sz="1600" dirty="0">
              <a:solidFill>
                <a:schemeClr val="accent1"/>
              </a:solidFill>
              <a:latin typeface="Helvetica"/>
              <a:cs typeface="Helvetica"/>
            </a:endParaRPr>
          </a:p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en-US" sz="1050" dirty="0">
                <a:latin typeface="Helvetica"/>
                <a:cs typeface="Helvetica"/>
              </a:rPr>
              <a:t>Generate deep understanding of customers from all available </a:t>
            </a:r>
            <a:r>
              <a:rPr lang="en-US" sz="1050" dirty="0" smtClean="0">
                <a:latin typeface="Helvetica"/>
                <a:cs typeface="Helvetica"/>
              </a:rPr>
              <a:t>sources (single view of customer)</a:t>
            </a:r>
          </a:p>
          <a:p>
            <a:pPr>
              <a:lnSpc>
                <a:spcPct val="120000"/>
              </a:lnSpc>
              <a:buClr>
                <a:schemeClr val="accent1"/>
              </a:buClr>
            </a:pPr>
            <a:endParaRPr lang="en-US" sz="1050" dirty="0">
              <a:latin typeface="Helvetica"/>
              <a:cs typeface="Helvetica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accent1"/>
                </a:solidFill>
                <a:latin typeface="Helvetica"/>
                <a:cs typeface="Helvetica"/>
              </a:rPr>
              <a:t>BE ONE STEP AHEAD</a:t>
            </a:r>
            <a:endParaRPr lang="en-US" sz="1600" dirty="0">
              <a:solidFill>
                <a:schemeClr val="accent1"/>
              </a:solidFill>
              <a:latin typeface="Helvetica"/>
              <a:cs typeface="Helvetica"/>
            </a:endParaRPr>
          </a:p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en-US" sz="1050" dirty="0">
                <a:latin typeface="Helvetica"/>
                <a:cs typeface="Helvetica"/>
              </a:rPr>
              <a:t>Give consumers a uniquely personalized and timely experience to boost satisfaction and loyalty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5425" y="-4118"/>
            <a:ext cx="8758145" cy="1078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800"/>
              </a:lnSpc>
            </a:pPr>
            <a:r>
              <a:rPr lang="en-US" sz="3600" dirty="0" smtClean="0">
                <a:latin typeface="Helvetica"/>
                <a:cs typeface="Helvetica"/>
              </a:rPr>
              <a:t>How to meet the need?</a:t>
            </a:r>
          </a:p>
          <a:p>
            <a:pPr>
              <a:lnSpc>
                <a:spcPts val="3800"/>
              </a:lnSpc>
            </a:pPr>
            <a:r>
              <a:rPr lang="en-US" sz="3600" dirty="0" smtClean="0">
                <a:latin typeface="Helvetica"/>
                <a:cs typeface="Helvetica"/>
              </a:rPr>
              <a:t>Invest in Systems </a:t>
            </a:r>
            <a:r>
              <a:rPr lang="en-US" sz="3600" dirty="0" smtClean="0">
                <a:latin typeface="Helvetica"/>
                <a:cs typeface="Helvetica"/>
              </a:rPr>
              <a:t>of </a:t>
            </a:r>
            <a:r>
              <a:rPr lang="en-US" sz="3600" dirty="0" smtClean="0">
                <a:latin typeface="Helvetica"/>
                <a:cs typeface="Helvetica"/>
              </a:rPr>
              <a:t>Engagement</a:t>
            </a:r>
            <a:endParaRPr lang="en-US" sz="3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16774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lacei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2" r="6694" b="5310"/>
          <a:stretch/>
        </p:blipFill>
        <p:spPr>
          <a:xfrm>
            <a:off x="-20103" y="0"/>
            <a:ext cx="3998013" cy="2563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8572" t="8300" r="44713" b="-1"/>
          <a:stretch/>
        </p:blipFill>
        <p:spPr>
          <a:xfrm>
            <a:off x="1515464" y="2609005"/>
            <a:ext cx="2476059" cy="253449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C739E9-B401-45D2-B2D3-CE79AE1ADEC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03164" y="497880"/>
            <a:ext cx="4840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Helvetica"/>
                <a:cs typeface="Helvetica"/>
              </a:rPr>
              <a:t>Systems of Engagement</a:t>
            </a:r>
          </a:p>
          <a:p>
            <a:r>
              <a:rPr lang="en-US" sz="2000" dirty="0" smtClean="0">
                <a:solidFill>
                  <a:schemeClr val="accent6"/>
                </a:solidFill>
                <a:latin typeface="Helvetica"/>
                <a:cs typeface="Helvetica"/>
              </a:rPr>
              <a:t>Create a rich omni-channel experience.</a:t>
            </a:r>
            <a:endParaRPr lang="en-US" sz="2000" dirty="0">
              <a:solidFill>
                <a:schemeClr val="accent6"/>
              </a:solidFill>
              <a:latin typeface="Helvetica"/>
              <a:cs typeface="Helvetica"/>
            </a:endParaRPr>
          </a:p>
        </p:txBody>
      </p:sp>
      <p:pic>
        <p:nvPicPr>
          <p:cNvPr id="12" name="Picture 11" descr="Aditi_Corp_Icon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805" y="4935056"/>
            <a:ext cx="1192360" cy="1330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03163" y="1265980"/>
            <a:ext cx="4685411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 smtClean="0">
                <a:solidFill>
                  <a:schemeClr val="accent1"/>
                </a:solidFill>
                <a:latin typeface="Helvetica"/>
                <a:cs typeface="Helvetica"/>
              </a:rPr>
              <a:t>iOS</a:t>
            </a:r>
            <a:r>
              <a:rPr lang="en-US" sz="1400" dirty="0">
                <a:solidFill>
                  <a:schemeClr val="accent1"/>
                </a:solidFill>
                <a:latin typeface="Helvetica"/>
                <a:cs typeface="Helvetica"/>
              </a:rPr>
              <a:t>,</a:t>
            </a:r>
            <a:r>
              <a:rPr lang="en-US" sz="1400" dirty="0" smtClean="0">
                <a:solidFill>
                  <a:schemeClr val="accent1"/>
                </a:solidFill>
                <a:latin typeface="Helvetica"/>
                <a:cs typeface="Helvetica"/>
              </a:rPr>
              <a:t> ANDROID, &amp; WINDOWS PHONE COMPANION </a:t>
            </a: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r>
              <a:rPr lang="en-US" sz="1000" dirty="0">
                <a:latin typeface="Helvetica"/>
                <a:cs typeface="Helvetica"/>
              </a:rPr>
              <a:t>83% of top retailers provide at least one mobile </a:t>
            </a:r>
            <a:r>
              <a:rPr lang="en-US" sz="1000" dirty="0" smtClean="0">
                <a:latin typeface="Helvetica"/>
                <a:cs typeface="Helvetica"/>
              </a:rPr>
              <a:t>offering</a:t>
            </a:r>
            <a:endParaRPr lang="en-US" sz="1000" dirty="0">
              <a:latin typeface="Helvetica"/>
              <a:cs typeface="Helvetica"/>
            </a:endParaRP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r>
              <a:rPr lang="en-US" sz="1000" dirty="0">
                <a:latin typeface="Helvetica"/>
                <a:cs typeface="Helvetica"/>
              </a:rPr>
              <a:t>Only 1 in 3 of the top retailers has a mobile offering on all three platforms.</a:t>
            </a:r>
          </a:p>
          <a:p>
            <a:pPr>
              <a:lnSpc>
                <a:spcPct val="120000"/>
              </a:lnSpc>
            </a:pPr>
            <a:endParaRPr lang="en-US" sz="800" dirty="0">
              <a:latin typeface="Helvetica"/>
              <a:cs typeface="Helvetica"/>
            </a:endParaRPr>
          </a:p>
          <a:p>
            <a:pPr>
              <a:lnSpc>
                <a:spcPct val="120000"/>
              </a:lnSpc>
            </a:pPr>
            <a:r>
              <a:rPr lang="en-US" sz="1400" dirty="0" smtClean="0">
                <a:solidFill>
                  <a:schemeClr val="accent1"/>
                </a:solidFill>
                <a:latin typeface="Helvetica"/>
                <a:cs typeface="Helvetica"/>
              </a:rPr>
              <a:t>TABLET-ENABLED PHYSICAL </a:t>
            </a:r>
            <a:r>
              <a:rPr lang="en-US" sz="1400" dirty="0" smtClean="0">
                <a:solidFill>
                  <a:schemeClr val="accent1"/>
                </a:solidFill>
                <a:latin typeface="Helvetica"/>
                <a:cs typeface="Helvetica"/>
              </a:rPr>
              <a:t>LOCATIONS</a:t>
            </a:r>
            <a:endParaRPr lang="en-US" sz="1400" dirty="0" smtClean="0">
              <a:solidFill>
                <a:schemeClr val="accent1"/>
              </a:solidFill>
              <a:latin typeface="Helvetica"/>
              <a:cs typeface="Helvetica"/>
            </a:endParaRP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r>
              <a:rPr lang="en-US" sz="1000" dirty="0" smtClean="0">
                <a:latin typeface="Helvetica"/>
                <a:cs typeface="Helvetica"/>
              </a:rPr>
              <a:t>Reps know more about their customer</a:t>
            </a: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r>
              <a:rPr lang="en-US" sz="1000" dirty="0" smtClean="0">
                <a:latin typeface="Helvetica"/>
                <a:cs typeface="Helvetica"/>
              </a:rPr>
              <a:t>Persist </a:t>
            </a:r>
            <a:r>
              <a:rPr lang="en-US" sz="1000" dirty="0">
                <a:latin typeface="Helvetica"/>
                <a:cs typeface="Helvetica"/>
              </a:rPr>
              <a:t>across staffing schedules</a:t>
            </a: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r>
              <a:rPr lang="en-US" sz="1000" dirty="0">
                <a:latin typeface="Helvetica"/>
                <a:cs typeface="Helvetica"/>
              </a:rPr>
              <a:t>Receive useful recommendations for </a:t>
            </a:r>
            <a:r>
              <a:rPr lang="en-US" sz="1000" dirty="0" smtClean="0">
                <a:latin typeface="Helvetica"/>
                <a:cs typeface="Helvetica"/>
              </a:rPr>
              <a:t>accessorizing</a:t>
            </a: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endParaRPr lang="en-US" sz="800" dirty="0">
              <a:latin typeface="Helvetica"/>
              <a:cs typeface="Helvetica"/>
            </a:endParaRPr>
          </a:p>
          <a:p>
            <a:pPr>
              <a:lnSpc>
                <a:spcPct val="120000"/>
              </a:lnSpc>
            </a:pPr>
            <a:r>
              <a:rPr lang="en-US" sz="1400" dirty="0" smtClean="0">
                <a:solidFill>
                  <a:schemeClr val="accent1"/>
                </a:solidFill>
                <a:latin typeface="Helvetica"/>
                <a:cs typeface="Helvetica"/>
              </a:rPr>
              <a:t>BEACON TECHNOLOGY</a:t>
            </a: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r>
              <a:rPr lang="en-US" sz="1000" dirty="0" smtClean="0">
                <a:latin typeface="Helvetica"/>
                <a:cs typeface="Helvetica"/>
              </a:rPr>
              <a:t>Generate &amp; track in-store traffic analytics (like Web traffic)</a:t>
            </a: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r>
              <a:rPr lang="en-US" sz="1000" dirty="0" smtClean="0">
                <a:latin typeface="Helvetica"/>
                <a:cs typeface="Helvetica"/>
              </a:rPr>
              <a:t>Incentivize </a:t>
            </a:r>
            <a:r>
              <a:rPr lang="en-US" sz="1000" dirty="0">
                <a:latin typeface="Helvetica"/>
                <a:cs typeface="Helvetica"/>
              </a:rPr>
              <a:t>use with loyalty program </a:t>
            </a:r>
            <a:r>
              <a:rPr lang="en-US" sz="1000" dirty="0" smtClean="0">
                <a:latin typeface="Helvetica"/>
                <a:cs typeface="Helvetica"/>
              </a:rPr>
              <a:t>or </a:t>
            </a:r>
            <a:r>
              <a:rPr lang="en-US" sz="1000" dirty="0">
                <a:latin typeface="Helvetica"/>
                <a:cs typeface="Helvetica"/>
              </a:rPr>
              <a:t>promotional discount </a:t>
            </a:r>
            <a:r>
              <a:rPr lang="en-US" sz="1000" dirty="0" smtClean="0">
                <a:latin typeface="Helvetica"/>
                <a:cs typeface="Helvetica"/>
              </a:rPr>
              <a:t>calendar</a:t>
            </a: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endParaRPr lang="en-US" sz="800" dirty="0">
              <a:latin typeface="Helvetica"/>
              <a:cs typeface="Helvetica"/>
            </a:endParaRPr>
          </a:p>
          <a:p>
            <a:pPr>
              <a:lnSpc>
                <a:spcPct val="120000"/>
              </a:lnSpc>
            </a:pPr>
            <a:r>
              <a:rPr lang="en-US" sz="1400" dirty="0" smtClean="0">
                <a:solidFill>
                  <a:schemeClr val="accent1"/>
                </a:solidFill>
                <a:latin typeface="Helvetica"/>
                <a:cs typeface="Helvetica"/>
              </a:rPr>
              <a:t>CLOUD INFRASTRUCTURE </a:t>
            </a:r>
            <a:endParaRPr lang="en-US" sz="1400" dirty="0">
              <a:solidFill>
                <a:schemeClr val="accent1"/>
              </a:solidFill>
              <a:latin typeface="Helvetica"/>
              <a:cs typeface="Helvetica"/>
            </a:endParaRP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r>
              <a:rPr lang="en-US" sz="1000" dirty="0">
                <a:latin typeface="Helvetica"/>
                <a:cs typeface="Helvetica"/>
              </a:rPr>
              <a:t>Create a roadmap for migration to Cloud-based unified back-</a:t>
            </a:r>
            <a:r>
              <a:rPr lang="en-US" sz="1000" dirty="0" smtClean="0">
                <a:latin typeface="Helvetica"/>
                <a:cs typeface="Helvetica"/>
              </a:rPr>
              <a:t>end (Web</a:t>
            </a:r>
            <a:r>
              <a:rPr lang="en-US" sz="1000" dirty="0">
                <a:latin typeface="Helvetica"/>
                <a:cs typeface="Helvetica"/>
              </a:rPr>
              <a:t>, Mobile, POS, </a:t>
            </a:r>
            <a:r>
              <a:rPr lang="en-US" sz="1000" dirty="0" smtClean="0">
                <a:latin typeface="Helvetica"/>
                <a:cs typeface="Helvetica"/>
              </a:rPr>
              <a:t>CRM)</a:t>
            </a: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r>
              <a:rPr lang="en-US" sz="1000" dirty="0" smtClean="0">
                <a:latin typeface="Helvetica"/>
                <a:cs typeface="Helvetica"/>
              </a:rPr>
              <a:t>Expand global infrastructure to support new markets (China, Singapore etc)</a:t>
            </a:r>
            <a:endParaRPr lang="en-US" sz="1000" dirty="0">
              <a:latin typeface="Helvetica"/>
              <a:cs typeface="Helvetica"/>
            </a:endParaRP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r>
              <a:rPr lang="en-US" sz="1000" dirty="0">
                <a:latin typeface="Helvetica"/>
                <a:cs typeface="Helvetica"/>
              </a:rPr>
              <a:t>Establish clear privacy </a:t>
            </a:r>
            <a:r>
              <a:rPr lang="en-US" sz="1000" dirty="0" smtClean="0">
                <a:latin typeface="Helvetica"/>
                <a:cs typeface="Helvetica"/>
              </a:rPr>
              <a:t>&amp; security </a:t>
            </a:r>
            <a:r>
              <a:rPr lang="en-US" sz="1000" dirty="0">
                <a:latin typeface="Helvetica"/>
                <a:cs typeface="Helvetica"/>
              </a:rPr>
              <a:t>models</a:t>
            </a: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endParaRPr lang="en-US" sz="1000" dirty="0">
              <a:latin typeface="Helvetica"/>
              <a:cs typeface="Helvetic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32731" r="33546"/>
          <a:stretch/>
        </p:blipFill>
        <p:spPr>
          <a:xfrm>
            <a:off x="0" y="2610155"/>
            <a:ext cx="1468742" cy="253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88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11766"/>
          <a:stretch/>
        </p:blipFill>
        <p:spPr>
          <a:xfrm>
            <a:off x="0" y="0"/>
            <a:ext cx="4000163" cy="25572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547" t="6391" r="26426" b="-760"/>
          <a:stretch/>
        </p:blipFill>
        <p:spPr>
          <a:xfrm>
            <a:off x="0" y="2609006"/>
            <a:ext cx="2491923" cy="25550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45245" r="16331"/>
          <a:stretch/>
        </p:blipFill>
        <p:spPr>
          <a:xfrm>
            <a:off x="2536535" y="2598037"/>
            <a:ext cx="1460103" cy="25333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C739E9-B401-45D2-B2D3-CE79AE1ADEC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03164" y="574690"/>
            <a:ext cx="4685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Helvetica"/>
                <a:cs typeface="Helvetica"/>
              </a:rPr>
              <a:t>Systems of Engagement</a:t>
            </a:r>
          </a:p>
          <a:p>
            <a:r>
              <a:rPr lang="en-US" sz="2000" dirty="0" smtClean="0">
                <a:solidFill>
                  <a:schemeClr val="accent6"/>
                </a:solidFill>
                <a:latin typeface="Helvetica"/>
                <a:cs typeface="Helvetica"/>
              </a:rPr>
              <a:t>Create a single view of customer.</a:t>
            </a:r>
            <a:endParaRPr lang="en-US" sz="2000" dirty="0">
              <a:solidFill>
                <a:schemeClr val="accent6"/>
              </a:solidFill>
              <a:latin typeface="Helvetica"/>
              <a:cs typeface="Helvetica"/>
            </a:endParaRPr>
          </a:p>
        </p:txBody>
      </p:sp>
      <p:pic>
        <p:nvPicPr>
          <p:cNvPr id="12" name="Picture 11" descr="Aditi_Corp_Icon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805" y="4935056"/>
            <a:ext cx="1192360" cy="1330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03164" y="1419600"/>
            <a:ext cx="4493386" cy="322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smtClean="0">
                <a:solidFill>
                  <a:schemeClr val="accent1"/>
                </a:solidFill>
                <a:latin typeface="Helvetica"/>
                <a:cs typeface="Helvetica"/>
              </a:rPr>
              <a:t>REFINE CUSTOMER DATA</a:t>
            </a: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r>
              <a:rPr lang="en-US" sz="1000" dirty="0" smtClean="0">
                <a:latin typeface="Helvetica"/>
                <a:cs typeface="Helvetica"/>
              </a:rPr>
              <a:t>Establish </a:t>
            </a:r>
            <a:r>
              <a:rPr lang="en-US" sz="1000" dirty="0">
                <a:latin typeface="Helvetica"/>
                <a:cs typeface="Helvetica"/>
              </a:rPr>
              <a:t>points of entry and processes for collection</a:t>
            </a: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r>
              <a:rPr lang="en-US" sz="1000" dirty="0">
                <a:latin typeface="Helvetica"/>
                <a:cs typeface="Helvetica"/>
              </a:rPr>
              <a:t>Create processes for integrity, while </a:t>
            </a:r>
            <a:r>
              <a:rPr lang="en-US" sz="1000" dirty="0" smtClean="0">
                <a:latin typeface="Helvetica"/>
                <a:cs typeface="Helvetica"/>
              </a:rPr>
              <a:t>minimizing consumer intrusion</a:t>
            </a:r>
            <a:endParaRPr lang="en-US" sz="1000" dirty="0">
              <a:latin typeface="Helvetica"/>
              <a:cs typeface="Helvetica"/>
            </a:endParaRPr>
          </a:p>
          <a:p>
            <a:pPr>
              <a:lnSpc>
                <a:spcPct val="120000"/>
              </a:lnSpc>
            </a:pPr>
            <a:endParaRPr lang="en-US" sz="800" dirty="0">
              <a:latin typeface="Helvetica"/>
              <a:cs typeface="Helvetica"/>
            </a:endParaRPr>
          </a:p>
          <a:p>
            <a:pPr>
              <a:lnSpc>
                <a:spcPct val="120000"/>
              </a:lnSpc>
            </a:pPr>
            <a:r>
              <a:rPr lang="en-US" sz="1400" dirty="0" smtClean="0">
                <a:solidFill>
                  <a:schemeClr val="accent1"/>
                </a:solidFill>
                <a:latin typeface="Helvetica"/>
                <a:cs typeface="Helvetica"/>
              </a:rPr>
              <a:t>INTERNAL SYSTEM CONSOLIDATION</a:t>
            </a: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r>
              <a:rPr lang="en-US" sz="1000" dirty="0">
                <a:latin typeface="Helvetica"/>
                <a:cs typeface="Helvetica"/>
              </a:rPr>
              <a:t>(Re</a:t>
            </a:r>
            <a:r>
              <a:rPr lang="en-US" sz="1000" dirty="0" smtClean="0">
                <a:latin typeface="Helvetica"/>
                <a:cs typeface="Helvetica"/>
              </a:rPr>
              <a:t>)establish </a:t>
            </a:r>
            <a:r>
              <a:rPr lang="en-US" sz="1000" dirty="0">
                <a:latin typeface="Helvetica"/>
                <a:cs typeface="Helvetica"/>
              </a:rPr>
              <a:t>means of collection across Web, Mobile, POS as appropriate on Cloud Infrastructure</a:t>
            </a: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endParaRPr lang="en-US" sz="800" dirty="0">
              <a:latin typeface="Helvetica"/>
              <a:cs typeface="Helvetica"/>
            </a:endParaRPr>
          </a:p>
          <a:p>
            <a:pPr>
              <a:lnSpc>
                <a:spcPct val="120000"/>
              </a:lnSpc>
            </a:pPr>
            <a:r>
              <a:rPr lang="en-US" sz="1400" dirty="0" smtClean="0">
                <a:solidFill>
                  <a:schemeClr val="accent1"/>
                </a:solidFill>
                <a:latin typeface="Helvetica"/>
                <a:cs typeface="Helvetica"/>
              </a:rPr>
              <a:t>ENHANCE WITH EXTERNAL SOURCES</a:t>
            </a: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r>
              <a:rPr lang="en-US" sz="1000" dirty="0" smtClean="0">
                <a:latin typeface="Helvetica"/>
                <a:cs typeface="Helvetica"/>
              </a:rPr>
              <a:t>Pull Social analytics</a:t>
            </a:r>
            <a:r>
              <a:rPr lang="en-US" sz="1000" dirty="0">
                <a:latin typeface="Helvetica"/>
                <a:cs typeface="Helvetica"/>
              </a:rPr>
              <a:t>, Web analytics, and In-store traffic </a:t>
            </a: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r>
              <a:rPr lang="en-US" sz="1000" dirty="0" smtClean="0">
                <a:latin typeface="Helvetica"/>
                <a:cs typeface="Helvetica"/>
              </a:rPr>
              <a:t>Append </a:t>
            </a:r>
            <a:r>
              <a:rPr lang="en-US" sz="1000" dirty="0">
                <a:latin typeface="Helvetica"/>
                <a:cs typeface="Helvetica"/>
              </a:rPr>
              <a:t>external sources on market-by-market basis</a:t>
            </a: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endParaRPr lang="en-US" sz="800" dirty="0">
              <a:latin typeface="Helvetica"/>
              <a:cs typeface="Helvetica"/>
            </a:endParaRPr>
          </a:p>
          <a:p>
            <a:pPr>
              <a:lnSpc>
                <a:spcPct val="120000"/>
              </a:lnSpc>
            </a:pPr>
            <a:r>
              <a:rPr lang="en-US" sz="1400" dirty="0" smtClean="0">
                <a:solidFill>
                  <a:schemeClr val="accent1"/>
                </a:solidFill>
                <a:latin typeface="Helvetica"/>
                <a:cs typeface="Helvetica"/>
              </a:rPr>
              <a:t>INVEST IN CRM &amp; REPORTING TOOLS</a:t>
            </a: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r>
              <a:rPr lang="en-US" sz="1000" dirty="0">
                <a:latin typeface="Helvetica"/>
                <a:cs typeface="Helvetica"/>
              </a:rPr>
              <a:t>Build out unified CRM experiences for Customer Service, Self-service profile access, and In-store Rep access (e.g. Surface Tablets)</a:t>
            </a: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r>
              <a:rPr lang="en-US" sz="1000" dirty="0">
                <a:latin typeface="Helvetica"/>
                <a:cs typeface="Helvetica"/>
              </a:rPr>
              <a:t>Deploy tools such as Tableau for best of breed </a:t>
            </a:r>
            <a:r>
              <a:rPr lang="en-US" sz="1000" dirty="0" smtClean="0">
                <a:latin typeface="Helvetica"/>
                <a:cs typeface="Helvetica"/>
              </a:rPr>
              <a:t>dashboards</a:t>
            </a:r>
            <a:endParaRPr lang="en-US" sz="1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55732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4049" t="999" r="31224" b="1031"/>
          <a:stretch/>
        </p:blipFill>
        <p:spPr>
          <a:xfrm>
            <a:off x="1805" y="2610447"/>
            <a:ext cx="1458598" cy="253743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C739E9-B401-45D2-B2D3-CE79AE1ADEC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03164" y="574690"/>
            <a:ext cx="4840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Helvetica"/>
                <a:cs typeface="Helvetica"/>
              </a:rPr>
              <a:t>Systems of Engagement</a:t>
            </a:r>
          </a:p>
          <a:p>
            <a:r>
              <a:rPr lang="en-US" sz="2000" dirty="0" smtClean="0">
                <a:solidFill>
                  <a:srgbClr val="595959"/>
                </a:solidFill>
                <a:latin typeface="Helvetica"/>
                <a:cs typeface="Helvetica"/>
              </a:rPr>
              <a:t>Orchestrate a personalized conversation</a:t>
            </a:r>
            <a:r>
              <a:rPr lang="en-US" sz="2000" dirty="0" smtClean="0">
                <a:solidFill>
                  <a:schemeClr val="accent6"/>
                </a:solidFill>
                <a:latin typeface="Helvetica"/>
                <a:cs typeface="Helvetica"/>
              </a:rPr>
              <a:t>.</a:t>
            </a:r>
            <a:endParaRPr lang="en-US" sz="2000" dirty="0">
              <a:solidFill>
                <a:schemeClr val="accent6"/>
              </a:solidFill>
              <a:latin typeface="Helvetica"/>
              <a:cs typeface="Helvetica"/>
            </a:endParaRPr>
          </a:p>
        </p:txBody>
      </p:sp>
      <p:pic>
        <p:nvPicPr>
          <p:cNvPr id="12" name="Picture 11" descr="Aditi_Corp_Icon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805" y="4935056"/>
            <a:ext cx="1192360" cy="1330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03164" y="1419600"/>
            <a:ext cx="4647005" cy="3411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 smtClean="0">
                <a:solidFill>
                  <a:schemeClr val="accent1"/>
                </a:solidFill>
                <a:latin typeface="Helvetica"/>
                <a:cs typeface="Helvetica"/>
              </a:rPr>
              <a:t>GENERATE EVOLVING PROFILES &amp; SEGMENTATION</a:t>
            </a: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r>
              <a:rPr lang="en-US" sz="1000" dirty="0" smtClean="0">
                <a:latin typeface="Helvetica"/>
                <a:cs typeface="Helvetica"/>
              </a:rPr>
              <a:t>Derive </a:t>
            </a:r>
            <a:r>
              <a:rPr lang="en-US" sz="1000" dirty="0">
                <a:latin typeface="Helvetica"/>
                <a:cs typeface="Helvetica"/>
              </a:rPr>
              <a:t>meta-data from the Single View of customer </a:t>
            </a:r>
            <a:endParaRPr lang="en-US" sz="1000" dirty="0" smtClean="0">
              <a:latin typeface="Helvetica"/>
              <a:cs typeface="Helvetica"/>
            </a:endParaRP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r>
              <a:rPr lang="en-US" sz="1000" dirty="0" smtClean="0">
                <a:latin typeface="Helvetica"/>
                <a:cs typeface="Helvetica"/>
              </a:rPr>
              <a:t>Apply </a:t>
            </a:r>
            <a:r>
              <a:rPr lang="en-US" sz="1000" dirty="0">
                <a:latin typeface="Helvetica"/>
                <a:cs typeface="Helvetica"/>
              </a:rPr>
              <a:t>modeling to produce segment-specific value propositions</a:t>
            </a:r>
          </a:p>
          <a:p>
            <a:pPr>
              <a:lnSpc>
                <a:spcPct val="120000"/>
              </a:lnSpc>
            </a:pPr>
            <a:endParaRPr lang="en-US" sz="800" dirty="0">
              <a:latin typeface="Helvetica"/>
              <a:cs typeface="Helvetica"/>
            </a:endParaRPr>
          </a:p>
          <a:p>
            <a:pPr>
              <a:lnSpc>
                <a:spcPct val="120000"/>
              </a:lnSpc>
            </a:pPr>
            <a:r>
              <a:rPr lang="en-US" sz="1400" dirty="0" smtClean="0">
                <a:solidFill>
                  <a:schemeClr val="accent1"/>
                </a:solidFill>
                <a:latin typeface="Helvetica"/>
                <a:cs typeface="Helvetica"/>
              </a:rPr>
              <a:t>PERSONALIZE CONTENT DELIVERY</a:t>
            </a: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r>
              <a:rPr lang="en-US" sz="1000" dirty="0" smtClean="0">
                <a:latin typeface="Helvetica"/>
                <a:cs typeface="Helvetica"/>
              </a:rPr>
              <a:t>Dynamically generate </a:t>
            </a:r>
            <a:r>
              <a:rPr lang="en-US" sz="1000" dirty="0">
                <a:latin typeface="Helvetica"/>
                <a:cs typeface="Helvetica"/>
              </a:rPr>
              <a:t>personalized Web, mobile content</a:t>
            </a: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r>
              <a:rPr lang="en-US" sz="1000" dirty="0">
                <a:latin typeface="Helvetica"/>
                <a:cs typeface="Helvetica"/>
              </a:rPr>
              <a:t>Expand Marketing Campaigns to incorporate dynamically generated offers</a:t>
            </a: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r>
              <a:rPr lang="en-US" sz="1000" dirty="0">
                <a:latin typeface="Helvetica"/>
                <a:cs typeface="Helvetica"/>
              </a:rPr>
              <a:t>Dynamically generate recommendations and cross-sell</a:t>
            </a: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endParaRPr lang="en-US" sz="800" dirty="0" smtClean="0">
              <a:latin typeface="Helvetica"/>
              <a:cs typeface="Helvetica"/>
            </a:endParaRPr>
          </a:p>
          <a:p>
            <a:pPr>
              <a:lnSpc>
                <a:spcPct val="120000"/>
              </a:lnSpc>
            </a:pPr>
            <a:r>
              <a:rPr lang="en-US" sz="1400" dirty="0" smtClean="0">
                <a:solidFill>
                  <a:schemeClr val="accent1"/>
                </a:solidFill>
                <a:latin typeface="Helvetica"/>
                <a:cs typeface="Helvetica"/>
              </a:rPr>
              <a:t>IMPROVE ORCHESTRATION</a:t>
            </a: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r>
              <a:rPr lang="en-US" sz="1000" dirty="0">
                <a:latin typeface="Helvetica"/>
                <a:cs typeface="Helvetica"/>
              </a:rPr>
              <a:t>Increase process automation in the CRM </a:t>
            </a:r>
            <a:r>
              <a:rPr lang="en-US" sz="1000" dirty="0" smtClean="0">
                <a:latin typeface="Helvetica"/>
                <a:cs typeface="Helvetica"/>
              </a:rPr>
              <a:t>&amp; Automation tools</a:t>
            </a: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endParaRPr lang="en-US" sz="800" dirty="0">
              <a:latin typeface="Helvetica"/>
              <a:cs typeface="Helvetica"/>
            </a:endParaRPr>
          </a:p>
          <a:p>
            <a:pPr>
              <a:lnSpc>
                <a:spcPct val="120000"/>
              </a:lnSpc>
            </a:pPr>
            <a:r>
              <a:rPr lang="en-US" sz="1400" dirty="0" smtClean="0">
                <a:solidFill>
                  <a:schemeClr val="accent1"/>
                </a:solidFill>
                <a:latin typeface="Helvetica"/>
                <a:cs typeface="Helvetica"/>
              </a:rPr>
              <a:t>CONTINUOUSLY IMPROVE &amp; PREDICT</a:t>
            </a: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r>
              <a:rPr lang="en-US" sz="1000" dirty="0">
                <a:latin typeface="Helvetica"/>
                <a:cs typeface="Helvetica"/>
              </a:rPr>
              <a:t>Deploy increasingly sophisticated heuristics beyond collaborative filtering</a:t>
            </a: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r>
              <a:rPr lang="en-US" sz="1000" dirty="0">
                <a:latin typeface="Helvetica"/>
                <a:cs typeface="Helvetica"/>
              </a:rPr>
              <a:t>Inject timeliness and predictive experiences</a:t>
            </a:r>
          </a:p>
          <a:p>
            <a:pPr marL="171450" indent="-171450">
              <a:lnSpc>
                <a:spcPct val="120000"/>
              </a:lnSpc>
              <a:buClr>
                <a:schemeClr val="accent1"/>
              </a:buClr>
              <a:buFont typeface="Courier New"/>
              <a:buChar char="o"/>
            </a:pPr>
            <a:r>
              <a:rPr lang="en-US" sz="1000" dirty="0">
                <a:latin typeface="Helvetica"/>
                <a:cs typeface="Helvetica"/>
              </a:rPr>
              <a:t>Tie into Web services for weather, cultural calendar, </a:t>
            </a:r>
            <a:r>
              <a:rPr lang="en-US" sz="1000" dirty="0" smtClean="0">
                <a:latin typeface="Helvetica"/>
                <a:cs typeface="Helvetica"/>
              </a:rPr>
              <a:t>&amp; location</a:t>
            </a:r>
            <a:r>
              <a:rPr lang="en-US" sz="1000" dirty="0">
                <a:latin typeface="Helvetica"/>
                <a:cs typeface="Helvetica"/>
              </a:rPr>
              <a:t>-specific events, to increase richness of offers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0210" r="4496" b="16328"/>
          <a:stretch/>
        </p:blipFill>
        <p:spPr>
          <a:xfrm>
            <a:off x="1511940" y="2610155"/>
            <a:ext cx="2470943" cy="25333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18527" r="16680"/>
          <a:stretch/>
        </p:blipFill>
        <p:spPr>
          <a:xfrm>
            <a:off x="-5536" y="1928"/>
            <a:ext cx="3988419" cy="256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73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C739E9-B401-45D2-B2D3-CE79AE1ADEC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BlueBG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5" t="118" r="16452" b="37586"/>
          <a:stretch/>
        </p:blipFill>
        <p:spPr>
          <a:xfrm>
            <a:off x="264193" y="438530"/>
            <a:ext cx="8582723" cy="35566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5535" y="1032883"/>
            <a:ext cx="8257075" cy="214212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913394">
              <a:lnSpc>
                <a:spcPct val="90000"/>
              </a:lnSpc>
            </a:pPr>
            <a:r>
              <a:rPr lang="en-US" sz="5400" dirty="0" smtClean="0">
                <a:solidFill>
                  <a:srgbClr val="FFFFFF"/>
                </a:solidFill>
                <a:latin typeface="Helvetica"/>
                <a:cs typeface="Helvetica"/>
              </a:rPr>
              <a:t>WE ARE A  SYSTEMS OF ENGAGEMENT</a:t>
            </a:r>
            <a:endParaRPr lang="en-US" sz="4000" dirty="0">
              <a:solidFill>
                <a:srgbClr val="FFFFFF"/>
              </a:solidFill>
              <a:latin typeface="Helvetica"/>
              <a:cs typeface="Helvetica"/>
            </a:endParaRPr>
          </a:p>
          <a:p>
            <a:pPr defTabSz="913394">
              <a:lnSpc>
                <a:spcPct val="90000"/>
              </a:lnSpc>
            </a:pPr>
            <a:r>
              <a:rPr lang="en-US" sz="4000" dirty="0" smtClean="0">
                <a:solidFill>
                  <a:srgbClr val="FFFFFF"/>
                </a:solidFill>
                <a:latin typeface="Helvetica"/>
                <a:cs typeface="Helvetica"/>
              </a:rPr>
              <a:t>COMPANY</a:t>
            </a:r>
            <a:endParaRPr lang="en-US" sz="5400" dirty="0" smtClean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pic>
        <p:nvPicPr>
          <p:cNvPr id="8" name="Picture 7" descr="FLOATING ICON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216" y="1112360"/>
            <a:ext cx="3955715" cy="29428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0307" y="485371"/>
            <a:ext cx="5261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394"/>
            <a:r>
              <a:rPr lang="en-US" sz="2000" dirty="0" smtClean="0">
                <a:solidFill>
                  <a:srgbClr val="3F3F3F"/>
                </a:solidFill>
                <a:latin typeface="Helvetica"/>
                <a:cs typeface="Helvetica"/>
              </a:rPr>
              <a:t>About Aditi Technologies</a:t>
            </a:r>
            <a:endParaRPr lang="en-US" sz="2000" dirty="0">
              <a:solidFill>
                <a:srgbClr val="3F3F3F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2235" y="4055306"/>
            <a:ext cx="2004548" cy="300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394"/>
            <a:endParaRPr lang="en-US" sz="2000" dirty="0">
              <a:solidFill>
                <a:srgbClr val="38AED6"/>
              </a:solidFill>
              <a:latin typeface="Museo Sans 100"/>
              <a:cs typeface="Museo Sans 100"/>
            </a:endParaRPr>
          </a:p>
          <a:p>
            <a:pPr defTabSz="913394"/>
            <a:endParaRPr lang="en-US" sz="2000" dirty="0">
              <a:solidFill>
                <a:srgbClr val="38AED6"/>
              </a:solidFill>
              <a:latin typeface="Museo Sans 100"/>
              <a:cs typeface="Museo Sans 10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106" y="4128238"/>
            <a:ext cx="1614959" cy="594053"/>
          </a:xfrm>
          <a:prstGeom prst="rect">
            <a:avLst/>
          </a:prstGeom>
        </p:spPr>
      </p:pic>
      <p:pic>
        <p:nvPicPr>
          <p:cNvPr id="6" name="Picture 5" descr="azure - logo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269" y="4047586"/>
            <a:ext cx="1597041" cy="755357"/>
          </a:xfrm>
          <a:prstGeom prst="rect">
            <a:avLst/>
          </a:prstGeom>
        </p:spPr>
      </p:pic>
      <p:pic>
        <p:nvPicPr>
          <p:cNvPr id="21" name="Picture 20" descr="salesforce logo.jpe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520" y="3992735"/>
            <a:ext cx="1289304" cy="818388"/>
          </a:xfrm>
          <a:prstGeom prst="rect">
            <a:avLst/>
          </a:prstGeom>
        </p:spPr>
      </p:pic>
      <p:pic>
        <p:nvPicPr>
          <p:cNvPr id="22" name="Picture 21" descr="AWS_LOGO_RGB_300px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720" y="4144177"/>
            <a:ext cx="1382398" cy="5621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77747" y="3234202"/>
            <a:ext cx="2371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394"/>
            <a:r>
              <a:rPr lang="en-US" sz="1600" dirty="0" smtClean="0">
                <a:solidFill>
                  <a:srgbClr val="FFFFFF"/>
                </a:solidFill>
                <a:latin typeface="Helvetica"/>
                <a:cs typeface="Helvetica"/>
              </a:rPr>
              <a:t>7500 </a:t>
            </a:r>
            <a:r>
              <a:rPr lang="en-US" sz="1600" dirty="0">
                <a:solidFill>
                  <a:srgbClr val="FFFFFF"/>
                </a:solidFill>
                <a:latin typeface="Helvetica"/>
                <a:cs typeface="Helvetica"/>
              </a:rPr>
              <a:t>employees strong</a:t>
            </a:r>
          </a:p>
          <a:p>
            <a:pPr defTabSz="913394"/>
            <a:r>
              <a:rPr lang="en-US" sz="1600" dirty="0" smtClean="0">
                <a:solidFill>
                  <a:srgbClr val="FFFFFF"/>
                </a:solidFill>
                <a:latin typeface="Helvetica"/>
                <a:cs typeface="Helvetica"/>
              </a:rPr>
              <a:t>40 Global Offices</a:t>
            </a:r>
            <a:endParaRPr lang="en-US" sz="1600" dirty="0">
              <a:solidFill>
                <a:srgbClr val="FFFFFF"/>
              </a:solidFill>
              <a:latin typeface="Helvetica"/>
              <a:cs typeface="Helvetica"/>
            </a:endParaRPr>
          </a:p>
          <a:p>
            <a:pPr defTabSz="913394"/>
            <a:r>
              <a:rPr lang="en-US" sz="1600" dirty="0" smtClean="0">
                <a:solidFill>
                  <a:srgbClr val="FFFFFF"/>
                </a:solidFill>
                <a:latin typeface="Helvetica"/>
                <a:cs typeface="Helvetica"/>
              </a:rPr>
              <a:t>23 Countries</a:t>
            </a:r>
            <a:endParaRPr lang="en-US" sz="16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pic>
        <p:nvPicPr>
          <p:cNvPr id="1026" name="Picture 2" descr="http://www.centogram.com/sites/default/files/APPC_landscap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955" y="4100711"/>
            <a:ext cx="1589190" cy="64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89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70641" y="2187701"/>
            <a:ext cx="8641124" cy="1127895"/>
            <a:chOff x="270640" y="1130944"/>
            <a:chExt cx="9376075" cy="921720"/>
          </a:xfrm>
          <a:solidFill>
            <a:srgbClr val="FFFFFF"/>
          </a:solidFill>
        </p:grpSpPr>
        <p:sp>
          <p:nvSpPr>
            <p:cNvPr id="12" name="Rectangle 11"/>
            <p:cNvSpPr/>
            <p:nvPr/>
          </p:nvSpPr>
          <p:spPr>
            <a:xfrm>
              <a:off x="270640" y="1130944"/>
              <a:ext cx="1497795" cy="921720"/>
            </a:xfrm>
            <a:prstGeom prst="rect">
              <a:avLst/>
            </a:prstGeom>
            <a:grpFill/>
            <a:ln w="317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45245" y="1130944"/>
              <a:ext cx="1497795" cy="921720"/>
            </a:xfrm>
            <a:prstGeom prst="rect">
              <a:avLst/>
            </a:prstGeom>
            <a:grpFill/>
            <a:ln w="317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419850" y="1130944"/>
              <a:ext cx="1497795" cy="921720"/>
            </a:xfrm>
            <a:prstGeom prst="rect">
              <a:avLst/>
            </a:prstGeom>
            <a:grpFill/>
            <a:ln w="317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994455" y="1130944"/>
              <a:ext cx="1497795" cy="921720"/>
            </a:xfrm>
            <a:prstGeom prst="rect">
              <a:avLst/>
            </a:prstGeom>
            <a:grpFill/>
            <a:ln w="317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569060" y="1130944"/>
              <a:ext cx="1497795" cy="921720"/>
            </a:xfrm>
            <a:prstGeom prst="rect">
              <a:avLst/>
            </a:prstGeom>
            <a:grpFill/>
            <a:ln w="317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148920" y="1130944"/>
              <a:ext cx="1497795" cy="921720"/>
            </a:xfrm>
            <a:prstGeom prst="rect">
              <a:avLst/>
            </a:prstGeom>
            <a:grpFill/>
            <a:ln w="317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70641" y="3378256"/>
            <a:ext cx="8641124" cy="1127895"/>
            <a:chOff x="270640" y="1130944"/>
            <a:chExt cx="9376076" cy="921720"/>
          </a:xfrm>
          <a:solidFill>
            <a:srgbClr val="FFFFFF"/>
          </a:solidFill>
        </p:grpSpPr>
        <p:sp>
          <p:nvSpPr>
            <p:cNvPr id="18" name="Rectangle 17"/>
            <p:cNvSpPr/>
            <p:nvPr/>
          </p:nvSpPr>
          <p:spPr>
            <a:xfrm>
              <a:off x="270640" y="1130944"/>
              <a:ext cx="1497795" cy="921720"/>
            </a:xfrm>
            <a:prstGeom prst="rect">
              <a:avLst/>
            </a:prstGeom>
            <a:grpFill/>
            <a:ln w="317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45245" y="1130944"/>
              <a:ext cx="1497795" cy="921720"/>
            </a:xfrm>
            <a:prstGeom prst="rect">
              <a:avLst/>
            </a:prstGeom>
            <a:grpFill/>
            <a:ln w="317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419850" y="1130944"/>
              <a:ext cx="1497795" cy="921720"/>
            </a:xfrm>
            <a:prstGeom prst="rect">
              <a:avLst/>
            </a:prstGeom>
            <a:grpFill/>
            <a:ln w="317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994455" y="1130944"/>
              <a:ext cx="1497795" cy="921720"/>
            </a:xfrm>
            <a:prstGeom prst="rect">
              <a:avLst/>
            </a:prstGeom>
            <a:grpFill/>
            <a:ln w="317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69060" y="1130944"/>
              <a:ext cx="1497795" cy="921720"/>
            </a:xfrm>
            <a:prstGeom prst="rect">
              <a:avLst/>
            </a:prstGeom>
            <a:grpFill/>
            <a:ln w="317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148921" y="1130944"/>
              <a:ext cx="1497795" cy="921720"/>
            </a:xfrm>
            <a:prstGeom prst="rect">
              <a:avLst/>
            </a:prstGeom>
            <a:grpFill/>
            <a:ln w="3175" cmpd="sng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70641" y="997145"/>
            <a:ext cx="8641124" cy="1127895"/>
            <a:chOff x="270641" y="1150764"/>
            <a:chExt cx="8641124" cy="1127895"/>
          </a:xfrm>
        </p:grpSpPr>
        <p:sp>
          <p:nvSpPr>
            <p:cNvPr id="5" name="Rectangle 4"/>
            <p:cNvSpPr/>
            <p:nvPr/>
          </p:nvSpPr>
          <p:spPr>
            <a:xfrm>
              <a:off x="270641" y="1150764"/>
              <a:ext cx="1380389" cy="1127895"/>
            </a:xfrm>
            <a:prstGeom prst="rect">
              <a:avLst/>
            </a:prstGeom>
            <a:solidFill>
              <a:srgbClr val="FFFFFF"/>
            </a:solidFill>
            <a:ln w="3175" cmpd="sng">
              <a:solidFill>
                <a:srgbClr val="D9D9D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721819" y="1150764"/>
              <a:ext cx="1380389" cy="1127895"/>
            </a:xfrm>
            <a:prstGeom prst="rect">
              <a:avLst/>
            </a:prstGeom>
            <a:solidFill>
              <a:srgbClr val="FFFFFF"/>
            </a:solidFill>
            <a:ln w="3175" cmpd="sng">
              <a:solidFill>
                <a:srgbClr val="D9D9D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72997" y="1150764"/>
              <a:ext cx="1380389" cy="1127895"/>
            </a:xfrm>
            <a:prstGeom prst="rect">
              <a:avLst/>
            </a:prstGeom>
            <a:solidFill>
              <a:srgbClr val="FFFFFF"/>
            </a:solidFill>
            <a:ln w="3175" cmpd="sng">
              <a:solidFill>
                <a:srgbClr val="D9D9D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4176" y="1150764"/>
              <a:ext cx="1380389" cy="1127895"/>
            </a:xfrm>
            <a:prstGeom prst="rect">
              <a:avLst/>
            </a:prstGeom>
            <a:solidFill>
              <a:srgbClr val="FFFFFF"/>
            </a:solidFill>
            <a:ln w="3175" cmpd="sng">
              <a:solidFill>
                <a:srgbClr val="D9D9D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075354" y="1150764"/>
              <a:ext cx="1380389" cy="1127895"/>
            </a:xfrm>
            <a:prstGeom prst="rect">
              <a:avLst/>
            </a:prstGeom>
            <a:solidFill>
              <a:srgbClr val="FFFFFF"/>
            </a:solidFill>
            <a:ln w="3175" cmpd="sng">
              <a:solidFill>
                <a:srgbClr val="D9D9D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531376" y="1150764"/>
              <a:ext cx="1380389" cy="1127895"/>
            </a:xfrm>
            <a:prstGeom prst="rect">
              <a:avLst/>
            </a:prstGeom>
            <a:solidFill>
              <a:srgbClr val="FFFFFF"/>
            </a:solidFill>
            <a:ln w="3175" cmpd="sng">
              <a:solidFill>
                <a:srgbClr val="D9D9D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C739E9-B401-45D2-B2D3-CE79AE1ADEC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58" y="1441565"/>
            <a:ext cx="951754" cy="2836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290" y="1325078"/>
            <a:ext cx="1040688" cy="529037"/>
          </a:xfrm>
          <a:prstGeom prst="rect">
            <a:avLst/>
          </a:prstGeom>
        </p:spPr>
      </p:pic>
      <p:pic>
        <p:nvPicPr>
          <p:cNvPr id="27" name="Picture 2" descr="http://www.insidemobileapps.com/wp-content/uploads/2013/05/salesforce-logo.jpe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54" b="13665"/>
          <a:stretch/>
        </p:blipFill>
        <p:spPr bwMode="auto">
          <a:xfrm>
            <a:off x="3382047" y="1226499"/>
            <a:ext cx="982536" cy="75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959" y="1460604"/>
            <a:ext cx="1186825" cy="2814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6460" y="1357154"/>
            <a:ext cx="1374762" cy="50569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4400" y="2579473"/>
            <a:ext cx="1186825" cy="3175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4124" y="2579473"/>
            <a:ext cx="912800" cy="35850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6842" y="2494941"/>
            <a:ext cx="1027950" cy="50152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9635" y="2675702"/>
            <a:ext cx="818211" cy="18409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3099" y="3813800"/>
            <a:ext cx="985610" cy="38436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6535" y="3685496"/>
            <a:ext cx="959778" cy="62978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44400" y="1534816"/>
            <a:ext cx="1113745" cy="198386"/>
          </a:xfrm>
          <a:prstGeom prst="rect">
            <a:avLst/>
          </a:prstGeom>
        </p:spPr>
      </p:pic>
      <p:pic>
        <p:nvPicPr>
          <p:cNvPr id="46" name="Picture 2" descr="http://www.92024magazine.com/main/wp-content/uploads/2012/09/LA_Fitness_logo.jpg-2.jp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6840" y="2541192"/>
            <a:ext cx="1228960" cy="49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82805" y="3749940"/>
            <a:ext cx="1025192" cy="52461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85608" y="3800711"/>
            <a:ext cx="1053757" cy="30724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9045" y="2571751"/>
            <a:ext cx="1228960" cy="39203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43040" y="3608686"/>
            <a:ext cx="1043010" cy="66421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46605" y="3800711"/>
            <a:ext cx="1257996" cy="34564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93830" y="421070"/>
            <a:ext cx="5261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Helvetica"/>
                <a:cs typeface="Helvetica"/>
              </a:rPr>
              <a:t>We’ve had an exciting year.</a:t>
            </a:r>
            <a:endParaRPr lang="en-US" sz="2000" dirty="0">
              <a:solidFill>
                <a:schemeClr val="accent6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1809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2F2F2F"/>
      </a:dk1>
      <a:lt1>
        <a:srgbClr val="FFFFFF"/>
      </a:lt1>
      <a:dk2>
        <a:srgbClr val="434343"/>
      </a:dk2>
      <a:lt2>
        <a:srgbClr val="FFFFFF"/>
      </a:lt2>
      <a:accent1>
        <a:srgbClr val="38AED6"/>
      </a:accent1>
      <a:accent2>
        <a:srgbClr val="F68921"/>
      </a:accent2>
      <a:accent3>
        <a:srgbClr val="A8D03F"/>
      </a:accent3>
      <a:accent4>
        <a:srgbClr val="7F7F7F"/>
      </a:accent4>
      <a:accent5>
        <a:srgbClr val="205867"/>
      </a:accent5>
      <a:accent6>
        <a:srgbClr val="3F3F3F"/>
      </a:accent6>
      <a:hlink>
        <a:srgbClr val="00B0F0"/>
      </a:hlink>
      <a:folHlink>
        <a:srgbClr val="17365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37583</TotalTime>
  <Words>1414</Words>
  <Application>Microsoft Macintosh PowerPoint</Application>
  <PresentationFormat>On-screen Show (16:9)</PresentationFormat>
  <Paragraphs>228</Paragraphs>
  <Slides>14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CRM Technology TeaM</vt:lpstr>
      <vt:lpstr>THANK YOU.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 Guidelines</dc:title>
  <dc:creator>pc</dc:creator>
  <cp:lastModifiedBy>Jonathan Weinstein</cp:lastModifiedBy>
  <cp:revision>487</cp:revision>
  <cp:lastPrinted>2014-02-10T22:46:09Z</cp:lastPrinted>
  <dcterms:created xsi:type="dcterms:W3CDTF">2013-02-14T10:44:38Z</dcterms:created>
  <dcterms:modified xsi:type="dcterms:W3CDTF">2014-05-16T23:15:14Z</dcterms:modified>
</cp:coreProperties>
</file>